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5"/>
  </p:sldMasterIdLst>
  <p:notesMasterIdLst>
    <p:notesMasterId r:id="rId30"/>
  </p:notesMasterIdLst>
  <p:handoutMasterIdLst>
    <p:handoutMasterId r:id="rId31"/>
  </p:handoutMasterIdLst>
  <p:sldIdLst>
    <p:sldId id="275" r:id="rId6"/>
    <p:sldId id="278" r:id="rId7"/>
    <p:sldId id="296" r:id="rId8"/>
    <p:sldId id="297" r:id="rId9"/>
    <p:sldId id="298" r:id="rId10"/>
    <p:sldId id="299" r:id="rId11"/>
    <p:sldId id="300" r:id="rId12"/>
    <p:sldId id="304" r:id="rId13"/>
    <p:sldId id="303" r:id="rId14"/>
    <p:sldId id="305" r:id="rId15"/>
    <p:sldId id="302" r:id="rId16"/>
    <p:sldId id="306" r:id="rId17"/>
    <p:sldId id="309" r:id="rId18"/>
    <p:sldId id="307" r:id="rId19"/>
    <p:sldId id="314" r:id="rId20"/>
    <p:sldId id="308" r:id="rId21"/>
    <p:sldId id="313" r:id="rId22"/>
    <p:sldId id="315" r:id="rId23"/>
    <p:sldId id="316" r:id="rId24"/>
    <p:sldId id="312" r:id="rId25"/>
    <p:sldId id="311" r:id="rId26"/>
    <p:sldId id="310" r:id="rId27"/>
    <p:sldId id="290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2"/>
    <a:srgbClr val="000099"/>
    <a:srgbClr val="EBEBFF"/>
    <a:srgbClr val="17A2A2"/>
    <a:srgbClr val="7598A0"/>
    <a:srgbClr val="80C2A7"/>
    <a:srgbClr val="006699"/>
    <a:srgbClr val="80C2C6"/>
    <a:srgbClr val="879E96"/>
    <a:srgbClr val="779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89"/>
    <p:restoredTop sz="92090"/>
  </p:normalViewPr>
  <p:slideViewPr>
    <p:cSldViewPr snapToGrid="0" snapToObjects="1">
      <p:cViewPr varScale="1">
        <p:scale>
          <a:sx n="114" d="100"/>
          <a:sy n="114" d="100"/>
        </p:scale>
        <p:origin x="2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323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Book3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Book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3_2_3_P New Entries in Spring Semesters</a:t>
            </a:r>
          </a:p>
        </c:rich>
      </c:tx>
      <c:layout>
        <c:manualLayout>
          <c:xMode val="edge"/>
          <c:yMode val="edge"/>
          <c:x val="0.21341371612641877"/>
          <c:y val="1.5779093411643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246123658835699E-2"/>
          <c:y val="0.17171296296296301"/>
          <c:w val="0.83518766204876704"/>
          <c:h val="0.62936395652069899"/>
        </c:manualLayout>
      </c:layout>
      <c:lineChart>
        <c:grouping val="standard"/>
        <c:varyColors val="0"/>
        <c:ser>
          <c:idx val="0"/>
          <c:order val="0"/>
          <c:tx>
            <c:strRef>
              <c:f>Sheet1!$W$16</c:f>
              <c:strCache>
                <c:ptCount val="1"/>
                <c:pt idx="0">
                  <c:v>Frequency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2">
                    <a:lumMod val="75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Sheet1!$V$17:$V$22</c:f>
              <c:strCache>
                <c:ptCount val="6"/>
                <c:pt idx="0">
                  <c:v>Spring 
2013</c:v>
                </c:pt>
                <c:pt idx="1">
                  <c:v>Spring 
2014</c:v>
                </c:pt>
                <c:pt idx="2">
                  <c:v>Spring 
2015</c:v>
                </c:pt>
                <c:pt idx="3">
                  <c:v>Spring 
2016</c:v>
                </c:pt>
                <c:pt idx="4">
                  <c:v>Spring 
2017</c:v>
                </c:pt>
                <c:pt idx="5">
                  <c:v>Spring 
2018 
estimate</c:v>
                </c:pt>
              </c:strCache>
            </c:strRef>
          </c:cat>
          <c:val>
            <c:numRef>
              <c:f>Sheet1!$W$17:$W$22</c:f>
              <c:numCache>
                <c:formatCode>General</c:formatCode>
                <c:ptCount val="6"/>
                <c:pt idx="0">
                  <c:v>41</c:v>
                </c:pt>
                <c:pt idx="1">
                  <c:v>61</c:v>
                </c:pt>
                <c:pt idx="2">
                  <c:v>74</c:v>
                </c:pt>
                <c:pt idx="3">
                  <c:v>109</c:v>
                </c:pt>
                <c:pt idx="4">
                  <c:v>118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67-4469-A328-4725F5481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1550720"/>
        <c:axId val="1648257424"/>
      </c:lineChart>
      <c:catAx>
        <c:axId val="1631550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48257424"/>
        <c:crosses val="autoZero"/>
        <c:auto val="1"/>
        <c:lblAlgn val="ctr"/>
        <c:lblOffset val="100"/>
        <c:noMultiLvlLbl val="0"/>
      </c:catAx>
      <c:valAx>
        <c:axId val="1648257424"/>
        <c:scaling>
          <c:orientation val="minMax"/>
          <c:max val="2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31550720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968533483033"/>
          <c:y val="0.28811420728982001"/>
          <c:w val="0.848755669143609"/>
          <c:h val="0.54595225079878296"/>
        </c:manualLayout>
      </c:layout>
      <c:lineChart>
        <c:grouping val="standar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Non-Degree Seeking Undergraduate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Sheet2!$A$2:$A$7</c:f>
              <c:strCache>
                <c:ptCount val="6"/>
                <c:pt idx="0">
                  <c:v>Spring 2013</c:v>
                </c:pt>
                <c:pt idx="1">
                  <c:v>Spring 2014</c:v>
                </c:pt>
                <c:pt idx="2">
                  <c:v>Spring 2015</c:v>
                </c:pt>
                <c:pt idx="3">
                  <c:v>Spring 2016</c:v>
                </c:pt>
                <c:pt idx="4">
                  <c:v>Spring 2017</c:v>
                </c:pt>
                <c:pt idx="5">
                  <c:v>Projected 
Spring 2018</c:v>
                </c:pt>
              </c:strCache>
            </c:strRef>
          </c:cat>
          <c:val>
            <c:numRef>
              <c:f>Sheet2!$C$2:$C$7</c:f>
              <c:numCache>
                <c:formatCode>General</c:formatCode>
                <c:ptCount val="6"/>
                <c:pt idx="0">
                  <c:v>296</c:v>
                </c:pt>
                <c:pt idx="1">
                  <c:v>298</c:v>
                </c:pt>
                <c:pt idx="2">
                  <c:v>360</c:v>
                </c:pt>
                <c:pt idx="3">
                  <c:v>404</c:v>
                </c:pt>
                <c:pt idx="4">
                  <c:v>420</c:v>
                </c:pt>
                <c:pt idx="5">
                  <c:v>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51-4F28-B8C2-76FAABCBBA40}"/>
            </c:ext>
          </c:extLst>
        </c:ser>
        <c:ser>
          <c:idx val="1"/>
          <c:order val="1"/>
          <c:tx>
            <c:strRef>
              <c:f>Sheet2!$D$1</c:f>
              <c:strCache>
                <c:ptCount val="1"/>
                <c:pt idx="0">
                  <c:v>Certificate</c:v>
                </c:pt>
              </c:strCache>
            </c:strRef>
          </c:tx>
          <c:spPr>
            <a:ln w="127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Sheet2!$A$2:$A$7</c:f>
              <c:strCache>
                <c:ptCount val="6"/>
                <c:pt idx="0">
                  <c:v>Spring 2013</c:v>
                </c:pt>
                <c:pt idx="1">
                  <c:v>Spring 2014</c:v>
                </c:pt>
                <c:pt idx="2">
                  <c:v>Spring 2015</c:v>
                </c:pt>
                <c:pt idx="3">
                  <c:v>Spring 2016</c:v>
                </c:pt>
                <c:pt idx="4">
                  <c:v>Spring 2017</c:v>
                </c:pt>
                <c:pt idx="5">
                  <c:v>Projected 
Spring 2018</c:v>
                </c:pt>
              </c:strCache>
            </c:strRef>
          </c:cat>
          <c:val>
            <c:numRef>
              <c:f>Sheet2!$D$2:$D$7</c:f>
              <c:numCache>
                <c:formatCode>General</c:formatCode>
                <c:ptCount val="6"/>
                <c:pt idx="0">
                  <c:v>0</c:v>
                </c:pt>
                <c:pt idx="1">
                  <c:v>155</c:v>
                </c:pt>
                <c:pt idx="2">
                  <c:v>127</c:v>
                </c:pt>
                <c:pt idx="3">
                  <c:v>206</c:v>
                </c:pt>
                <c:pt idx="4">
                  <c:v>167</c:v>
                </c:pt>
                <c:pt idx="5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51-4F28-B8C2-76FAABCBBA40}"/>
            </c:ext>
          </c:extLst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Masters</c:v>
                </c:pt>
              </c:strCache>
            </c:strRef>
          </c:tx>
          <c:spPr>
            <a:ln w="127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Sheet2!$A$2:$A$7</c:f>
              <c:strCache>
                <c:ptCount val="6"/>
                <c:pt idx="0">
                  <c:v>Spring 2013</c:v>
                </c:pt>
                <c:pt idx="1">
                  <c:v>Spring 2014</c:v>
                </c:pt>
                <c:pt idx="2">
                  <c:v>Spring 2015</c:v>
                </c:pt>
                <c:pt idx="3">
                  <c:v>Spring 2016</c:v>
                </c:pt>
                <c:pt idx="4">
                  <c:v>Spring 2017</c:v>
                </c:pt>
                <c:pt idx="5">
                  <c:v>Projected 
Spring 2018</c:v>
                </c:pt>
              </c:strCache>
            </c:strRef>
          </c:cat>
          <c:val>
            <c:numRef>
              <c:f>Sheet2!$E$2:$E$7</c:f>
              <c:numCache>
                <c:formatCode>General</c:formatCode>
                <c:ptCount val="6"/>
                <c:pt idx="0">
                  <c:v>2066</c:v>
                </c:pt>
                <c:pt idx="1">
                  <c:v>1915</c:v>
                </c:pt>
                <c:pt idx="2">
                  <c:v>1927</c:v>
                </c:pt>
                <c:pt idx="3">
                  <c:v>1924</c:v>
                </c:pt>
                <c:pt idx="4">
                  <c:v>1838</c:v>
                </c:pt>
                <c:pt idx="5">
                  <c:v>1925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51-4F28-B8C2-76FAABCBBA40}"/>
            </c:ext>
          </c:extLst>
        </c:ser>
        <c:ser>
          <c:idx val="3"/>
          <c:order val="3"/>
          <c:tx>
            <c:strRef>
              <c:f>Sheet2!$F$1</c:f>
              <c:strCache>
                <c:ptCount val="1"/>
                <c:pt idx="0">
                  <c:v>Specialist</c:v>
                </c:pt>
              </c:strCache>
            </c:strRef>
          </c:tx>
          <c:spPr>
            <a:ln w="127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Sheet2!$A$2:$A$7</c:f>
              <c:strCache>
                <c:ptCount val="6"/>
                <c:pt idx="0">
                  <c:v>Spring 2013</c:v>
                </c:pt>
                <c:pt idx="1">
                  <c:v>Spring 2014</c:v>
                </c:pt>
                <c:pt idx="2">
                  <c:v>Spring 2015</c:v>
                </c:pt>
                <c:pt idx="3">
                  <c:v>Spring 2016</c:v>
                </c:pt>
                <c:pt idx="4">
                  <c:v>Spring 2017</c:v>
                </c:pt>
                <c:pt idx="5">
                  <c:v>Projected 
Spring 2018</c:v>
                </c:pt>
              </c:strCache>
            </c:strRef>
          </c:cat>
          <c:val>
            <c:numRef>
              <c:f>Sheet2!$F$2:$F$7</c:f>
              <c:numCache>
                <c:formatCode>General</c:formatCode>
                <c:ptCount val="6"/>
                <c:pt idx="0">
                  <c:v>100</c:v>
                </c:pt>
                <c:pt idx="1">
                  <c:v>97</c:v>
                </c:pt>
                <c:pt idx="2">
                  <c:v>107</c:v>
                </c:pt>
                <c:pt idx="3">
                  <c:v>44</c:v>
                </c:pt>
                <c:pt idx="4">
                  <c:v>22</c:v>
                </c:pt>
                <c:pt idx="5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51-4F28-B8C2-76FAABCBBA40}"/>
            </c:ext>
          </c:extLst>
        </c:ser>
        <c:ser>
          <c:idx val="4"/>
          <c:order val="4"/>
          <c:tx>
            <c:strRef>
              <c:f>Sheet2!$G$1</c:f>
              <c:strCache>
                <c:ptCount val="1"/>
                <c:pt idx="0">
                  <c:v>Doctoral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Sheet2!$A$2:$A$7</c:f>
              <c:strCache>
                <c:ptCount val="6"/>
                <c:pt idx="0">
                  <c:v>Spring 2013</c:v>
                </c:pt>
                <c:pt idx="1">
                  <c:v>Spring 2014</c:v>
                </c:pt>
                <c:pt idx="2">
                  <c:v>Spring 2015</c:v>
                </c:pt>
                <c:pt idx="3">
                  <c:v>Spring 2016</c:v>
                </c:pt>
                <c:pt idx="4">
                  <c:v>Spring 2017</c:v>
                </c:pt>
                <c:pt idx="5">
                  <c:v>Projected 
Spring 2018</c:v>
                </c:pt>
              </c:strCache>
            </c:strRef>
          </c:cat>
          <c:val>
            <c:numRef>
              <c:f>Sheet2!$G$2:$G$7</c:f>
              <c:numCache>
                <c:formatCode>General</c:formatCode>
                <c:ptCount val="6"/>
                <c:pt idx="0">
                  <c:v>778</c:v>
                </c:pt>
                <c:pt idx="1">
                  <c:v>735</c:v>
                </c:pt>
                <c:pt idx="2">
                  <c:v>764</c:v>
                </c:pt>
                <c:pt idx="3">
                  <c:v>794</c:v>
                </c:pt>
                <c:pt idx="4">
                  <c:v>920</c:v>
                </c:pt>
                <c:pt idx="5">
                  <c:v>834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251-4F28-B8C2-76FAABCBBA40}"/>
            </c:ext>
          </c:extLst>
        </c:ser>
        <c:ser>
          <c:idx val="5"/>
          <c:order val="5"/>
          <c:tx>
            <c:strRef>
              <c:f>Sheet2!$H$1</c:f>
              <c:strCache>
                <c:ptCount val="1"/>
                <c:pt idx="0">
                  <c:v>Non-Degree Seeking Graduate</c:v>
                </c:pt>
              </c:strCache>
            </c:strRef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Sheet2!$A$2:$A$7</c:f>
              <c:strCache>
                <c:ptCount val="6"/>
                <c:pt idx="0">
                  <c:v>Spring 2013</c:v>
                </c:pt>
                <c:pt idx="1">
                  <c:v>Spring 2014</c:v>
                </c:pt>
                <c:pt idx="2">
                  <c:v>Spring 2015</c:v>
                </c:pt>
                <c:pt idx="3">
                  <c:v>Spring 2016</c:v>
                </c:pt>
                <c:pt idx="4">
                  <c:v>Spring 2017</c:v>
                </c:pt>
                <c:pt idx="5">
                  <c:v>Projected 
Spring 2018</c:v>
                </c:pt>
              </c:strCache>
            </c:strRef>
          </c:cat>
          <c:val>
            <c:numRef>
              <c:f>Sheet2!$H$2:$H$7</c:f>
              <c:numCache>
                <c:formatCode>General</c:formatCode>
                <c:ptCount val="6"/>
                <c:pt idx="0">
                  <c:v>529</c:v>
                </c:pt>
                <c:pt idx="1">
                  <c:v>377</c:v>
                </c:pt>
                <c:pt idx="2">
                  <c:v>332</c:v>
                </c:pt>
                <c:pt idx="3">
                  <c:v>240</c:v>
                </c:pt>
                <c:pt idx="4">
                  <c:v>270</c:v>
                </c:pt>
                <c:pt idx="5">
                  <c:v>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251-4F28-B8C2-76FAABCBB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8067824"/>
        <c:axId val="1648119520"/>
      </c:lineChart>
      <c:catAx>
        <c:axId val="167806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48119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48119520"/>
        <c:scaling>
          <c:orientation val="minMax"/>
          <c:max val="22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78067824"/>
        <c:crosses val="autoZero"/>
        <c:crossBetween val="between"/>
        <c:majorUnit val="250"/>
        <c:minorUnit val="12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3497508351448699E-2"/>
          <c:y val="0.13351466221818301"/>
          <c:w val="0.95869809543037898"/>
          <c:h val="0.107581751690197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167979002624698E-2"/>
          <c:y val="0.29064929397047301"/>
          <c:w val="0.90532774749310196"/>
          <c:h val="0.53927662998122705"/>
        </c:manualLayout>
      </c:layou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Undergraduate</c:v>
                </c:pt>
              </c:strCache>
            </c:strRef>
          </c:tx>
          <c:spPr>
            <a:ln w="127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Sheet2!$A$2:$A$7</c:f>
              <c:strCache>
                <c:ptCount val="6"/>
                <c:pt idx="0">
                  <c:v>Spring 2013</c:v>
                </c:pt>
                <c:pt idx="1">
                  <c:v>Spring 2014</c:v>
                </c:pt>
                <c:pt idx="2">
                  <c:v>Spring 2015</c:v>
                </c:pt>
                <c:pt idx="3">
                  <c:v>Spring 2016</c:v>
                </c:pt>
                <c:pt idx="4">
                  <c:v>Spring 2017</c:v>
                </c:pt>
                <c:pt idx="5">
                  <c:v>Projected 
Spring 2018</c:v>
                </c:pt>
              </c:strCache>
            </c:strRef>
          </c:cat>
          <c:val>
            <c:numRef>
              <c:f>Sheet2!$B$2:$B$7</c:f>
              <c:numCache>
                <c:formatCode>General</c:formatCode>
                <c:ptCount val="6"/>
                <c:pt idx="0">
                  <c:v>13563</c:v>
                </c:pt>
                <c:pt idx="1">
                  <c:v>13294</c:v>
                </c:pt>
                <c:pt idx="2">
                  <c:v>13702</c:v>
                </c:pt>
                <c:pt idx="3">
                  <c:v>14265</c:v>
                </c:pt>
                <c:pt idx="4">
                  <c:v>14874</c:v>
                </c:pt>
                <c:pt idx="5">
                  <c:v>15105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96-41EE-B484-0A631FBE1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8541920"/>
        <c:axId val="1647364896"/>
      </c:lineChart>
      <c:catAx>
        <c:axId val="167854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473648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47364896"/>
        <c:scaling>
          <c:orientation val="minMax"/>
          <c:max val="16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78541920"/>
        <c:crosses val="autoZero"/>
        <c:crossBetween val="between"/>
        <c:majorUnit val="2000"/>
        <c:minorUnit val="10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253547546126002"/>
          <c:y val="0.17361979847716799"/>
          <c:w val="0.30261957497573899"/>
          <c:h val="5.7869601501843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30F115-7C39-4B92-A8CC-704405B5E14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96048AF-0332-4F78-917B-D18EF6614EEF}">
      <dgm:prSet phldrT="[Text]" custT="1"/>
      <dgm:spPr/>
      <dgm:t>
        <a:bodyPr/>
        <a:lstStyle/>
        <a:p>
          <a:pPr algn="l"/>
          <a:r>
            <a:rPr lang="en-US" sz="2400" b="1" dirty="0"/>
            <a:t>Macro </a:t>
          </a:r>
          <a:br>
            <a:rPr lang="en-US" sz="2400" b="1" dirty="0"/>
          </a:br>
          <a:r>
            <a:rPr lang="en-US" sz="2400" b="1" dirty="0"/>
            <a:t>Variables</a:t>
          </a:r>
        </a:p>
      </dgm:t>
    </dgm:pt>
    <dgm:pt modelId="{4A9C137B-ACB4-477D-8030-27F87A144911}" type="parTrans" cxnId="{B9623CFC-C7E2-40BC-9798-764561F823B4}">
      <dgm:prSet/>
      <dgm:spPr/>
      <dgm:t>
        <a:bodyPr/>
        <a:lstStyle/>
        <a:p>
          <a:endParaRPr lang="en-US"/>
        </a:p>
      </dgm:t>
    </dgm:pt>
    <dgm:pt modelId="{2FFADF8A-402B-4771-862F-99291821820E}" type="sibTrans" cxnId="{B9623CFC-C7E2-40BC-9798-764561F823B4}">
      <dgm:prSet/>
      <dgm:spPr/>
      <dgm:t>
        <a:bodyPr/>
        <a:lstStyle/>
        <a:p>
          <a:endParaRPr lang="en-US"/>
        </a:p>
      </dgm:t>
    </dgm:pt>
    <dgm:pt modelId="{3619ADFB-ADD5-485C-BBD0-AEFF9C5F8C48}">
      <dgm:prSet phldrT="[Text]" custT="1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pPr algn="r"/>
          <a:r>
            <a:rPr lang="en-US" sz="2400" dirty="0"/>
            <a:t>     </a:t>
          </a:r>
          <a:r>
            <a:rPr lang="en-US" sz="2400" b="1" dirty="0"/>
            <a:t>Macro </a:t>
          </a:r>
          <a:br>
            <a:rPr lang="en-US" sz="2400" b="1" dirty="0"/>
          </a:br>
          <a:r>
            <a:rPr lang="en-US" sz="2400" b="1" dirty="0"/>
            <a:t>Programs</a:t>
          </a:r>
        </a:p>
      </dgm:t>
    </dgm:pt>
    <dgm:pt modelId="{302F3D99-2E01-4EF6-AD7B-850F61D2069C}" type="parTrans" cxnId="{6E56549B-B0EA-49B0-9588-A8E257815947}">
      <dgm:prSet/>
      <dgm:spPr/>
      <dgm:t>
        <a:bodyPr/>
        <a:lstStyle/>
        <a:p>
          <a:endParaRPr lang="en-US"/>
        </a:p>
      </dgm:t>
    </dgm:pt>
    <dgm:pt modelId="{142ADE60-9212-4A80-A165-7AC022DD8CF6}" type="sibTrans" cxnId="{6E56549B-B0EA-49B0-9588-A8E257815947}">
      <dgm:prSet/>
      <dgm:spPr/>
      <dgm:t>
        <a:bodyPr/>
        <a:lstStyle/>
        <a:p>
          <a:endParaRPr lang="en-US"/>
        </a:p>
      </dgm:t>
    </dgm:pt>
    <dgm:pt modelId="{A70DB571-9293-4CAC-8695-D29C87C3912F}" type="pres">
      <dgm:prSet presAssocID="{6430F115-7C39-4B92-A8CC-704405B5E142}" presName="compositeShape" presStyleCnt="0">
        <dgm:presLayoutVars>
          <dgm:chMax val="7"/>
          <dgm:dir/>
          <dgm:resizeHandles val="exact"/>
        </dgm:presLayoutVars>
      </dgm:prSet>
      <dgm:spPr/>
    </dgm:pt>
    <dgm:pt modelId="{B59ED322-BD89-440B-B7A0-4B42F6B5404D}" type="pres">
      <dgm:prSet presAssocID="{996048AF-0332-4F78-917B-D18EF6614EEF}" presName="circ1" presStyleLbl="vennNode1" presStyleIdx="0" presStyleCnt="2"/>
      <dgm:spPr/>
    </dgm:pt>
    <dgm:pt modelId="{C0EA1EE7-09A5-42E7-B31B-065F5EE49359}" type="pres">
      <dgm:prSet presAssocID="{996048AF-0332-4F78-917B-D18EF6614EE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D60E4DF-5BC7-430D-AF7C-339390622B61}" type="pres">
      <dgm:prSet presAssocID="{3619ADFB-ADD5-485C-BBD0-AEFF9C5F8C48}" presName="circ2" presStyleLbl="vennNode1" presStyleIdx="1" presStyleCnt="2" custLinFactNeighborX="-23777" custLinFactNeighborY="274"/>
      <dgm:spPr/>
    </dgm:pt>
    <dgm:pt modelId="{B50602DB-A258-4848-926B-58251FBBF830}" type="pres">
      <dgm:prSet presAssocID="{3619ADFB-ADD5-485C-BBD0-AEFF9C5F8C4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DC4AE3F-5BAF-4BB8-A2DE-8C0BFDDE39EA}" type="presOf" srcId="{3619ADFB-ADD5-485C-BBD0-AEFF9C5F8C48}" destId="{BD60E4DF-5BC7-430D-AF7C-339390622B61}" srcOrd="0" destOrd="0" presId="urn:microsoft.com/office/officeart/2005/8/layout/venn1"/>
    <dgm:cxn modelId="{16B3FE43-8850-4F9A-80E7-4029661761D2}" type="presOf" srcId="{996048AF-0332-4F78-917B-D18EF6614EEF}" destId="{B59ED322-BD89-440B-B7A0-4B42F6B5404D}" srcOrd="0" destOrd="0" presId="urn:microsoft.com/office/officeart/2005/8/layout/venn1"/>
    <dgm:cxn modelId="{70DD1971-9C06-4318-8F38-5EEC0F9916C4}" type="presOf" srcId="{996048AF-0332-4F78-917B-D18EF6614EEF}" destId="{C0EA1EE7-09A5-42E7-B31B-065F5EE49359}" srcOrd="1" destOrd="0" presId="urn:microsoft.com/office/officeart/2005/8/layout/venn1"/>
    <dgm:cxn modelId="{C6281A81-8A08-4433-B045-26DE9323540D}" type="presOf" srcId="{6430F115-7C39-4B92-A8CC-704405B5E142}" destId="{A70DB571-9293-4CAC-8695-D29C87C3912F}" srcOrd="0" destOrd="0" presId="urn:microsoft.com/office/officeart/2005/8/layout/venn1"/>
    <dgm:cxn modelId="{6E56549B-B0EA-49B0-9588-A8E257815947}" srcId="{6430F115-7C39-4B92-A8CC-704405B5E142}" destId="{3619ADFB-ADD5-485C-BBD0-AEFF9C5F8C48}" srcOrd="1" destOrd="0" parTransId="{302F3D99-2E01-4EF6-AD7B-850F61D2069C}" sibTransId="{142ADE60-9212-4A80-A165-7AC022DD8CF6}"/>
    <dgm:cxn modelId="{639B89B6-B4F0-41C6-838D-F43133B768DE}" type="presOf" srcId="{3619ADFB-ADD5-485C-BBD0-AEFF9C5F8C48}" destId="{B50602DB-A258-4848-926B-58251FBBF830}" srcOrd="1" destOrd="0" presId="urn:microsoft.com/office/officeart/2005/8/layout/venn1"/>
    <dgm:cxn modelId="{B9623CFC-C7E2-40BC-9798-764561F823B4}" srcId="{6430F115-7C39-4B92-A8CC-704405B5E142}" destId="{996048AF-0332-4F78-917B-D18EF6614EEF}" srcOrd="0" destOrd="0" parTransId="{4A9C137B-ACB4-477D-8030-27F87A144911}" sibTransId="{2FFADF8A-402B-4771-862F-99291821820E}"/>
    <dgm:cxn modelId="{A06E141B-C785-42BD-91A2-FF404417E570}" type="presParOf" srcId="{A70DB571-9293-4CAC-8695-D29C87C3912F}" destId="{B59ED322-BD89-440B-B7A0-4B42F6B5404D}" srcOrd="0" destOrd="0" presId="urn:microsoft.com/office/officeart/2005/8/layout/venn1"/>
    <dgm:cxn modelId="{0388F2AD-70C8-4B8C-B359-D3FC29AF718A}" type="presParOf" srcId="{A70DB571-9293-4CAC-8695-D29C87C3912F}" destId="{C0EA1EE7-09A5-42E7-B31B-065F5EE49359}" srcOrd="1" destOrd="0" presId="urn:microsoft.com/office/officeart/2005/8/layout/venn1"/>
    <dgm:cxn modelId="{40A80C89-4C3D-4859-B4FC-34A26A903BA7}" type="presParOf" srcId="{A70DB571-9293-4CAC-8695-D29C87C3912F}" destId="{BD60E4DF-5BC7-430D-AF7C-339390622B61}" srcOrd="2" destOrd="0" presId="urn:microsoft.com/office/officeart/2005/8/layout/venn1"/>
    <dgm:cxn modelId="{FC761CED-8269-4338-887B-1CDF0F6FD7C7}" type="presParOf" srcId="{A70DB571-9293-4CAC-8695-D29C87C3912F}" destId="{B50602DB-A258-4848-926B-58251FBBF83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ED322-BD89-440B-B7A0-4B42F6B5404D}">
      <dsp:nvSpPr>
        <dsp:cNvPr id="0" name=""/>
        <dsp:cNvSpPr/>
      </dsp:nvSpPr>
      <dsp:spPr>
        <a:xfrm>
          <a:off x="1229970" y="12575"/>
          <a:ext cx="4598280" cy="45982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Macro </a:t>
          </a:r>
          <a:br>
            <a:rPr lang="en-US" sz="2400" b="1" kern="1200" dirty="0"/>
          </a:br>
          <a:r>
            <a:rPr lang="en-US" sz="2400" b="1" kern="1200" dirty="0"/>
            <a:t>Variables</a:t>
          </a:r>
        </a:p>
      </dsp:txBody>
      <dsp:txXfrm>
        <a:off x="1872072" y="554811"/>
        <a:ext cx="2651260" cy="3513808"/>
      </dsp:txXfrm>
    </dsp:sp>
    <dsp:sp modelId="{BD60E4DF-5BC7-430D-AF7C-339390622B61}">
      <dsp:nvSpPr>
        <dsp:cNvPr id="0" name=""/>
        <dsp:cNvSpPr/>
      </dsp:nvSpPr>
      <dsp:spPr>
        <a:xfrm>
          <a:off x="3450713" y="25151"/>
          <a:ext cx="4598280" cy="4598280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</a:t>
          </a:r>
          <a:r>
            <a:rPr lang="en-US" sz="2400" b="1" kern="1200" dirty="0"/>
            <a:t>Macro </a:t>
          </a:r>
          <a:br>
            <a:rPr lang="en-US" sz="2400" b="1" kern="1200" dirty="0"/>
          </a:br>
          <a:r>
            <a:rPr lang="en-US" sz="2400" b="1" kern="1200" dirty="0"/>
            <a:t>Programs</a:t>
          </a:r>
        </a:p>
      </dsp:txBody>
      <dsp:txXfrm>
        <a:off x="4755631" y="567387"/>
        <a:ext cx="2651260" cy="3513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0.02117</cdr:x>
      <cdr:y>0.01491</cdr:y>
    </cdr:from>
    <cdr:to>
      <cdr:x>0.98829</cdr:x>
      <cdr:y>0.13049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72927" y="44877"/>
          <a:ext cx="3332231" cy="347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Spring Semester</a:t>
          </a:r>
          <a:r>
            <a:rPr lang="en-US" sz="1400" b="1" baseline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Historical Enrollment vs Projections</a:t>
          </a:r>
        </a:p>
        <a:p xmlns:a="http://schemas.openxmlformats.org/drawingml/2006/main">
          <a:pPr algn="ctr"/>
          <a:r>
            <a:rPr lang="en-US" sz="1200" b="1" i="1" baseline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(Undergraduates displayed separately)</a:t>
          </a:r>
          <a:endParaRPr lang="en-US" sz="1200" b="1" i="1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0.00384</cdr:y>
    </cdr:from>
    <cdr:to>
      <cdr:x>1</cdr:x>
      <cdr:y>0.11971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0" y="11530"/>
          <a:ext cx="3302635" cy="347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Spring Semester</a:t>
          </a:r>
          <a:r>
            <a:rPr lang="en-US" sz="1400" b="1" baseline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Historical Enrollment vs Projections</a:t>
          </a:r>
        </a:p>
        <a:p xmlns:a="http://schemas.openxmlformats.org/drawingml/2006/main">
          <a:pPr algn="ctr"/>
          <a:r>
            <a:rPr lang="en-US" sz="1200" b="1" i="1" baseline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(Undergraduates only)</a:t>
          </a:r>
          <a:endParaRPr lang="en-US" sz="1200" b="1" i="1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7975B-1FFC-2E44-923C-7B1600B1D195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BA54E-AF34-1B41-AC11-4E71BBC37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51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DC986-1EC5-D84E-8447-1971C720E1E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6A542-AEA1-264C-A50D-F4BA89B6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6A542-AEA1-264C-A50D-F4BA89B602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4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6A542-AEA1-264C-A50D-F4BA89B602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6A542-AEA1-264C-A50D-F4BA89B602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7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6A542-AEA1-264C-A50D-F4BA89B602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2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6A542-AEA1-264C-A50D-F4BA89B602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79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6A542-AEA1-264C-A50D-F4BA89B602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9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66133"/>
            <a:ext cx="12192000" cy="923330"/>
          </a:xfrm>
          <a:gradFill flip="none" rotWithShape="1">
            <a:gsLst>
              <a:gs pos="96000">
                <a:srgbClr val="ADC2C6"/>
              </a:gs>
              <a:gs pos="45000">
                <a:srgbClr val="779E96">
                  <a:alpha val="83000"/>
                </a:srgb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anchor="b">
            <a:sp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779E9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660525"/>
            <a:ext cx="10515600" cy="4248150"/>
          </a:xfrm>
          <a:ln w="34925">
            <a:noFill/>
          </a:ln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3A561-E9F6-AE41-9E73-EA4ADFD5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ln w="34925"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779E9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E8EAC-A69C-8644-852B-18930C27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v"/>
              <a:defRPr/>
            </a:lvl1pPr>
            <a:lvl2pPr marL="685800" indent="-228600">
              <a:buFont typeface="Wingdings" pitchFamily="2" charset="2"/>
              <a:buChar char="v"/>
              <a:defRPr/>
            </a:lvl2pPr>
            <a:lvl3pPr marL="1143000" indent="-228600">
              <a:buFont typeface="Wingdings" pitchFamily="2" charset="2"/>
              <a:buChar char="v"/>
              <a:defRPr/>
            </a:lvl3pPr>
            <a:lvl4pPr marL="1600200" indent="-228600">
              <a:buFont typeface="Wingdings" pitchFamily="2" charset="2"/>
              <a:buChar char="v"/>
              <a:defRPr/>
            </a:lvl4pPr>
            <a:lvl5pPr marL="2057400" indent="-228600">
              <a:buFont typeface="Wingdings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Font typeface="Wingdings" pitchFamily="2" charset="2"/>
              <a:buChar char="v"/>
              <a:defRPr/>
            </a:lvl1pPr>
            <a:lvl2pPr marL="685800" indent="-228600">
              <a:buFont typeface="Wingdings" pitchFamily="2" charset="2"/>
              <a:buChar char="v"/>
              <a:defRPr/>
            </a:lvl2pPr>
            <a:lvl3pPr marL="1143000" indent="-228600">
              <a:buFont typeface="Wingdings" pitchFamily="2" charset="2"/>
              <a:buChar char="v"/>
              <a:defRPr/>
            </a:lvl3pPr>
            <a:lvl4pPr marL="1600200" indent="-228600">
              <a:buFont typeface="Wingdings" pitchFamily="2" charset="2"/>
              <a:buChar char="v"/>
              <a:defRPr/>
            </a:lvl4pPr>
            <a:lvl5pPr marL="2057400" indent="-228600">
              <a:buFont typeface="Wingdings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B2D4E3-15D0-4D4E-A424-685B449A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870619"/>
            <a:ext cx="5157787" cy="489365"/>
          </a:xfrm>
          <a:noFill/>
        </p:spPr>
        <p:txBody>
          <a:bodyPr lIns="182880" tIns="91440" rIns="182880" bIns="91440" anchor="b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372017"/>
            <a:ext cx="5157787" cy="2817645"/>
          </a:xfrm>
          <a:solidFill>
            <a:schemeClr val="bg1">
              <a:lumMod val="95000"/>
            </a:schemeClr>
          </a:solidFill>
        </p:spPr>
        <p:txBody>
          <a:bodyPr lIns="182880" rIns="18288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870619"/>
            <a:ext cx="5183188" cy="489365"/>
          </a:xfrm>
          <a:noFill/>
        </p:spPr>
        <p:txBody>
          <a:bodyPr lIns="182880" tIns="91440" rIns="182880" bIns="91440" anchor="b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72017"/>
            <a:ext cx="5183188" cy="2817645"/>
          </a:xfrm>
          <a:solidFill>
            <a:schemeClr val="bg1">
              <a:lumMod val="95000"/>
            </a:schemeClr>
          </a:solidFill>
        </p:spPr>
        <p:txBody>
          <a:bodyPr lIns="182880" rIns="18288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8200" y="1886067"/>
            <a:ext cx="10515600" cy="397032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rgbClr val="779E96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A869C2-3714-C345-83F9-E958F7C99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mparison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154253"/>
            <a:ext cx="3295063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2587" y="2948316"/>
            <a:ext cx="3295063" cy="2817645"/>
          </a:xfrm>
          <a:noFill/>
          <a:ln>
            <a:noFill/>
          </a:ln>
        </p:spPr>
        <p:txBody>
          <a:bodyPr lIns="91440" rIns="91440" anchor="t" anchorCtr="0">
            <a:noAutofit/>
          </a:bodyPr>
          <a:lstStyle>
            <a:lvl1pPr marL="342900" indent="-342900">
              <a:buFontTx/>
              <a:buBlip>
                <a:blip r:embed="rId2"/>
              </a:buBlip>
              <a:defRPr sz="2000">
                <a:solidFill>
                  <a:srgbClr val="385B73"/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38200" y="1340100"/>
            <a:ext cx="10515600" cy="397032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rgbClr val="385B73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8062747" y="2154253"/>
            <a:ext cx="3291053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8062747" y="2948316"/>
            <a:ext cx="3291053" cy="2817645"/>
          </a:xfrm>
          <a:noFill/>
          <a:ln>
            <a:noFill/>
          </a:ln>
        </p:spPr>
        <p:txBody>
          <a:bodyPr lIns="91440" rIns="91440">
            <a:noAutofit/>
          </a:bodyPr>
          <a:lstStyle>
            <a:lvl1pPr marL="342900" indent="-342900">
              <a:buFontTx/>
              <a:buBlip>
                <a:blip r:embed="rId2"/>
              </a:buBlip>
              <a:defRPr sz="2000">
                <a:solidFill>
                  <a:srgbClr val="385B73"/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6"/>
          </p:nvPr>
        </p:nvSpPr>
        <p:spPr>
          <a:xfrm>
            <a:off x="4420395" y="2154253"/>
            <a:ext cx="3351210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7"/>
          </p:nvPr>
        </p:nvSpPr>
        <p:spPr>
          <a:xfrm>
            <a:off x="4423194" y="2948316"/>
            <a:ext cx="3351210" cy="2817645"/>
          </a:xfrm>
          <a:noFill/>
          <a:ln>
            <a:noFill/>
          </a:ln>
        </p:spPr>
        <p:txBody>
          <a:bodyPr lIns="91440" rIns="91440">
            <a:noAutofit/>
          </a:bodyPr>
          <a:lstStyle>
            <a:lvl1pPr marL="342900" indent="-342900">
              <a:buFontTx/>
              <a:buBlip>
                <a:blip r:embed="rId2"/>
              </a:buBlip>
              <a:defRPr sz="2000">
                <a:solidFill>
                  <a:srgbClr val="385B73"/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66AF60A-EE80-A045-99CD-5078C9F40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mparison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086294"/>
            <a:ext cx="2447384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46484"/>
            <a:ext cx="2447384" cy="2817645"/>
          </a:xfrm>
          <a:noFill/>
          <a:ln>
            <a:noFill/>
          </a:ln>
        </p:spPr>
        <p:txBody>
          <a:bodyPr lIns="91440" rIns="91440" anchor="t" anchorCtr="0">
            <a:noAutofit/>
          </a:bodyPr>
          <a:lstStyle>
            <a:lvl1pPr marL="342900" indent="-342900">
              <a:buFontTx/>
              <a:buBlip>
                <a:blip r:embed="rId2"/>
              </a:buBlip>
              <a:defRPr sz="2000">
                <a:solidFill>
                  <a:srgbClr val="4C3400"/>
                </a:solidFill>
              </a:defRPr>
            </a:lvl1pPr>
            <a:lvl2pPr marL="685800" indent="-228600">
              <a:buFont typeface="AppleColorEmoji" charset="0"/>
              <a:buChar char="🔘"/>
              <a:defRPr sz="2000">
                <a:solidFill>
                  <a:srgbClr val="4C3400"/>
                </a:solidFill>
              </a:defRPr>
            </a:lvl2pPr>
            <a:lvl3pPr marL="1143000" indent="-228600">
              <a:buFont typeface="AppleColorEmoji" charset="0"/>
              <a:buChar char="🔘"/>
              <a:defRPr sz="1800">
                <a:solidFill>
                  <a:srgbClr val="4C3400"/>
                </a:solidFill>
              </a:defRPr>
            </a:lvl3pPr>
            <a:lvl4pPr marL="1600200" indent="-228600">
              <a:buFont typeface="AppleColorEmoji" charset="0"/>
              <a:buChar char="🔘"/>
              <a:defRPr sz="1600">
                <a:solidFill>
                  <a:srgbClr val="4C3400"/>
                </a:solidFill>
              </a:defRPr>
            </a:lvl4pPr>
            <a:lvl5pPr marL="2057400" indent="-228600">
              <a:buFont typeface="AppleColorEmoji" charset="0"/>
              <a:buChar char="🔘"/>
              <a:defRPr sz="1600">
                <a:solidFill>
                  <a:srgbClr val="4C3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38200" y="1340105"/>
            <a:ext cx="10515600" cy="397032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rgbClr val="779E96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6196352" y="2086608"/>
            <a:ext cx="2444406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6196352" y="2857683"/>
            <a:ext cx="2444406" cy="2817645"/>
          </a:xfrm>
          <a:noFill/>
          <a:ln>
            <a:noFill/>
          </a:ln>
        </p:spPr>
        <p:txBody>
          <a:bodyPr lIns="91440" rIns="91440">
            <a:noAutofit/>
          </a:bodyPr>
          <a:lstStyle>
            <a:lvl1pPr marL="342900" indent="-342900">
              <a:buFontTx/>
              <a:buBlip>
                <a:blip r:embed="rId2"/>
              </a:buBlip>
              <a:defRPr sz="2000">
                <a:solidFill>
                  <a:srgbClr val="4C3400"/>
                </a:solidFill>
              </a:defRPr>
            </a:lvl1pPr>
            <a:lvl2pPr marL="685800" indent="-228600">
              <a:buFont typeface="AppleColorEmoji" charset="0"/>
              <a:buChar char="🔘"/>
              <a:defRPr sz="2000">
                <a:solidFill>
                  <a:srgbClr val="4C3400"/>
                </a:solidFill>
              </a:defRPr>
            </a:lvl2pPr>
            <a:lvl3pPr marL="1143000" indent="-228600">
              <a:buFont typeface="AppleColorEmoji" charset="0"/>
              <a:buChar char="🔘"/>
              <a:defRPr sz="1800">
                <a:solidFill>
                  <a:srgbClr val="4C3400"/>
                </a:solidFill>
              </a:defRPr>
            </a:lvl3pPr>
            <a:lvl4pPr marL="1600200" indent="-228600">
              <a:buFont typeface="AppleColorEmoji" charset="0"/>
              <a:buChar char="🔘"/>
              <a:defRPr sz="1600">
                <a:solidFill>
                  <a:srgbClr val="4C3400"/>
                </a:solidFill>
              </a:defRPr>
            </a:lvl4pPr>
            <a:lvl5pPr marL="2057400" indent="-228600">
              <a:buFont typeface="AppleColorEmoji" charset="0"/>
              <a:buChar char="🔘"/>
              <a:defRPr sz="1600">
                <a:solidFill>
                  <a:srgbClr val="4C3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6"/>
          </p:nvPr>
        </p:nvSpPr>
        <p:spPr>
          <a:xfrm>
            <a:off x="3497219" y="2086294"/>
            <a:ext cx="2489087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7"/>
          </p:nvPr>
        </p:nvSpPr>
        <p:spPr>
          <a:xfrm>
            <a:off x="3497219" y="2857683"/>
            <a:ext cx="2489087" cy="2817645"/>
          </a:xfrm>
          <a:noFill/>
          <a:ln>
            <a:noFill/>
          </a:ln>
        </p:spPr>
        <p:txBody>
          <a:bodyPr lIns="91440" rIns="91440">
            <a:noAutofit/>
          </a:bodyPr>
          <a:lstStyle>
            <a:lvl1pPr marL="342900" indent="-342900">
              <a:buFontTx/>
              <a:buBlip>
                <a:blip r:embed="rId2"/>
              </a:buBlip>
              <a:defRPr sz="2000">
                <a:solidFill>
                  <a:srgbClr val="4C3400"/>
                </a:solidFill>
              </a:defRPr>
            </a:lvl1pPr>
            <a:lvl2pPr marL="685800" indent="-228600">
              <a:buFont typeface="AppleColorEmoji" charset="0"/>
              <a:buChar char="🔘"/>
              <a:defRPr sz="2000">
                <a:solidFill>
                  <a:srgbClr val="4C3400"/>
                </a:solidFill>
              </a:defRPr>
            </a:lvl2pPr>
            <a:lvl3pPr marL="1143000" indent="-228600">
              <a:buFont typeface="AppleColorEmoji" charset="0"/>
              <a:buChar char="🔘"/>
              <a:defRPr sz="1800">
                <a:solidFill>
                  <a:srgbClr val="4C3400"/>
                </a:solidFill>
              </a:defRPr>
            </a:lvl3pPr>
            <a:lvl4pPr marL="1600200" indent="-228600">
              <a:buFont typeface="AppleColorEmoji" charset="0"/>
              <a:buChar char="🔘"/>
              <a:defRPr sz="1600">
                <a:solidFill>
                  <a:srgbClr val="4C3400"/>
                </a:solidFill>
              </a:defRPr>
            </a:lvl4pPr>
            <a:lvl5pPr marL="2057400" indent="-228600">
              <a:buFont typeface="AppleColorEmoji" charset="0"/>
              <a:buChar char="🔘"/>
              <a:defRPr sz="1600">
                <a:solidFill>
                  <a:srgbClr val="4C3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8850804" y="2086294"/>
            <a:ext cx="2444406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8850804" y="2846484"/>
            <a:ext cx="2444406" cy="2817645"/>
          </a:xfrm>
          <a:noFill/>
          <a:ln>
            <a:noFill/>
          </a:ln>
        </p:spPr>
        <p:txBody>
          <a:bodyPr lIns="91440" rIns="91440">
            <a:noAutofit/>
          </a:bodyPr>
          <a:lstStyle>
            <a:lvl1pPr marL="342900" indent="-342900">
              <a:buFontTx/>
              <a:buBlip>
                <a:blip r:embed="rId2"/>
              </a:buBlip>
              <a:defRPr sz="2000">
                <a:solidFill>
                  <a:srgbClr val="4C3400"/>
                </a:solidFill>
              </a:defRPr>
            </a:lvl1pPr>
            <a:lvl2pPr marL="685800" indent="-228600">
              <a:buFont typeface="AppleColorEmoji" charset="0"/>
              <a:buChar char="🔘"/>
              <a:defRPr sz="2000">
                <a:solidFill>
                  <a:srgbClr val="4C3400"/>
                </a:solidFill>
              </a:defRPr>
            </a:lvl2pPr>
            <a:lvl3pPr marL="1143000" indent="-228600">
              <a:buFont typeface="AppleColorEmoji" charset="0"/>
              <a:buChar char="🔘"/>
              <a:defRPr sz="1800">
                <a:solidFill>
                  <a:srgbClr val="4C3400"/>
                </a:solidFill>
              </a:defRPr>
            </a:lvl3pPr>
            <a:lvl4pPr marL="1600200" indent="-228600">
              <a:buFont typeface="AppleColorEmoji" charset="0"/>
              <a:buChar char="🔘"/>
              <a:defRPr sz="1600">
                <a:solidFill>
                  <a:srgbClr val="4C3400"/>
                </a:solidFill>
              </a:defRPr>
            </a:lvl4pPr>
            <a:lvl5pPr marL="2057400" indent="-228600">
              <a:buFont typeface="AppleColorEmoji" charset="0"/>
              <a:buChar char="🔘"/>
              <a:defRPr sz="1600">
                <a:solidFill>
                  <a:srgbClr val="4C3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FB1CC3F-A17D-2444-A7D2-A193AECC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mparison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341332"/>
            <a:ext cx="5007793" cy="489365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779E9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46481"/>
            <a:ext cx="5007793" cy="2817645"/>
          </a:xfrm>
          <a:noFill/>
          <a:ln>
            <a:noFill/>
          </a:ln>
        </p:spPr>
        <p:txBody>
          <a:bodyPr lIns="91440" rIns="91440" anchor="t" anchorCtr="0">
            <a:noAutofit/>
          </a:bodyPr>
          <a:lstStyle>
            <a:lvl1pPr marL="342900" indent="-342900">
              <a:buFont typeface="Wingdings" pitchFamily="2" charset="2"/>
              <a:buChar char="v"/>
              <a:defRPr sz="2000">
                <a:solidFill>
                  <a:srgbClr val="385B73"/>
                </a:solidFill>
              </a:defRPr>
            </a:lvl1pPr>
            <a:lvl2pPr marL="685800" indent="-228600">
              <a:buFont typeface="Wingdings" pitchFamily="2" charset="2"/>
              <a:buChar char="v"/>
              <a:defRPr sz="2000">
                <a:solidFill>
                  <a:srgbClr val="385B73"/>
                </a:solidFill>
              </a:defRPr>
            </a:lvl2pPr>
            <a:lvl3pPr marL="1143000" indent="-228600">
              <a:buFont typeface="Wingdings" pitchFamily="2" charset="2"/>
              <a:buChar char="v"/>
              <a:defRPr sz="1800">
                <a:solidFill>
                  <a:srgbClr val="385B73"/>
                </a:solidFill>
              </a:defRPr>
            </a:lvl3pPr>
            <a:lvl4pPr marL="1600200" indent="-228600">
              <a:buFont typeface="Wingdings" pitchFamily="2" charset="2"/>
              <a:buChar char="v"/>
              <a:defRPr sz="1600">
                <a:solidFill>
                  <a:srgbClr val="DDD050"/>
                </a:solidFill>
              </a:defRPr>
            </a:lvl4pPr>
            <a:lvl5pPr marL="2057400" indent="-228600">
              <a:buFont typeface="Wingdings" pitchFamily="2" charset="2"/>
              <a:buChar char="v"/>
              <a:defRPr sz="1600">
                <a:solidFill>
                  <a:srgbClr val="DDD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38200" y="1450592"/>
            <a:ext cx="10515600" cy="397032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rgbClr val="779E96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6"/>
          </p:nvPr>
        </p:nvSpPr>
        <p:spPr>
          <a:xfrm>
            <a:off x="6260675" y="2341332"/>
            <a:ext cx="5093125" cy="489365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779E9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7"/>
          </p:nvPr>
        </p:nvSpPr>
        <p:spPr>
          <a:xfrm>
            <a:off x="6260675" y="2846481"/>
            <a:ext cx="5093125" cy="2817645"/>
          </a:xfrm>
          <a:noFill/>
          <a:ln>
            <a:noFill/>
          </a:ln>
        </p:spPr>
        <p:txBody>
          <a:bodyPr lIns="91440" rIns="91440">
            <a:noAutofit/>
          </a:bodyPr>
          <a:lstStyle>
            <a:lvl1pPr marL="342900" indent="-342900">
              <a:buFont typeface="Wingdings" pitchFamily="2" charset="2"/>
              <a:buChar char="v"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685800" indent="-228600">
              <a:buFont typeface="Wingdings" pitchFamily="2" charset="2"/>
              <a:buChar char="v"/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 marL="1143000" indent="-228600">
              <a:buFont typeface="Wingdings" pitchFamily="2" charset="2"/>
              <a:buChar char="v"/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 marL="1600200" indent="-228600">
              <a:buFont typeface="Wingdings" pitchFamily="2" charset="2"/>
              <a:buChar char="v"/>
              <a:defRPr sz="1600">
                <a:solidFill>
                  <a:srgbClr val="DDD050"/>
                </a:solidFill>
              </a:defRPr>
            </a:lvl4pPr>
            <a:lvl5pPr marL="2057400" indent="-228600">
              <a:buFont typeface="Wingdings" pitchFamily="2" charset="2"/>
              <a:buChar char="v"/>
              <a:defRPr sz="1600">
                <a:solidFill>
                  <a:srgbClr val="DDD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B5E018-AC48-DB4B-97EB-D0DA546D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0" y="1660525"/>
            <a:ext cx="10515600" cy="4248150"/>
          </a:xfrm>
          <a:ln w="34925">
            <a:noFill/>
          </a:ln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76F343-6EB6-8E4D-8A26-6A6D0215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779E96"/>
              </a:buClr>
              <a:buFont typeface="Wingdings" pitchFamily="2" charset="2"/>
              <a:buChar char="v"/>
              <a:defRPr/>
            </a:lvl1pPr>
            <a:lvl2pPr marL="685800" indent="-228600">
              <a:buClr>
                <a:srgbClr val="779E96"/>
              </a:buClr>
              <a:buSzPct val="100000"/>
              <a:buFont typeface="Wingdings" pitchFamily="2" charset="2"/>
              <a:buChar char="v"/>
              <a:defRPr/>
            </a:lvl2pPr>
            <a:lvl3pPr marL="1143000" indent="-228600">
              <a:buClr>
                <a:srgbClr val="779E96"/>
              </a:buClr>
              <a:buSzPct val="100000"/>
              <a:buFont typeface="Wingdings" pitchFamily="2" charset="2"/>
              <a:buChar char="v"/>
              <a:defRPr/>
            </a:lvl3pPr>
            <a:lvl4pPr marL="1600200" indent="-228600">
              <a:buClr>
                <a:srgbClr val="779E96"/>
              </a:buClr>
              <a:buSzPct val="100000"/>
              <a:buFont typeface="Wingdings" pitchFamily="2" charset="2"/>
              <a:buChar char="v"/>
              <a:defRPr/>
            </a:lvl4pPr>
            <a:lvl5pPr marL="2057400" indent="-228600">
              <a:buClr>
                <a:srgbClr val="779E96"/>
              </a:buClr>
              <a:buSzPct val="100000"/>
              <a:buFont typeface="Wingdings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48CA09-DB4D-5846-9D24-45344A17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E3A90-8AAA-1649-A9CE-C260D91E131C}"/>
              </a:ext>
            </a:extLst>
          </p:cNvPr>
          <p:cNvSpPr/>
          <p:nvPr userDrawn="1"/>
        </p:nvSpPr>
        <p:spPr>
          <a:xfrm>
            <a:off x="0" y="127208"/>
            <a:ext cx="12192000" cy="80610"/>
          </a:xfrm>
          <a:prstGeom prst="rect">
            <a:avLst/>
          </a:prstGeom>
          <a:gradFill flip="none" rotWithShape="1">
            <a:gsLst>
              <a:gs pos="48000">
                <a:srgbClr val="ADC2C6"/>
              </a:gs>
              <a:gs pos="99000">
                <a:srgbClr val="779E9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A387F6-01C2-314C-AB10-6FF4C0E05FE8}"/>
              </a:ext>
            </a:extLst>
          </p:cNvPr>
          <p:cNvSpPr/>
          <p:nvPr userDrawn="1"/>
        </p:nvSpPr>
        <p:spPr>
          <a:xfrm>
            <a:off x="1" y="6721475"/>
            <a:ext cx="12223034" cy="45719"/>
          </a:xfrm>
          <a:prstGeom prst="rect">
            <a:avLst/>
          </a:prstGeom>
          <a:gradFill flip="none" rotWithShape="1">
            <a:gsLst>
              <a:gs pos="48000">
                <a:srgbClr val="ADC2C6"/>
              </a:gs>
              <a:gs pos="99000">
                <a:srgbClr val="779E9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879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73DFB-37A3-9D4E-BF9D-CDFBDF90793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5FAB7D-B4C0-E04E-8B7A-4AE9B8A610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AC178-D6D6-0D44-9705-15E8319CD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 Version 2">
    <p:bg>
      <p:bgPr>
        <a:gradFill flip="none" rotWithShape="1">
          <a:gsLst>
            <a:gs pos="35000">
              <a:schemeClr val="bg1"/>
            </a:gs>
            <a:gs pos="75000">
              <a:schemeClr val="bg1">
                <a:lumMod val="95000"/>
              </a:schemeClr>
            </a:gs>
            <a:gs pos="96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Version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  <a:noFill/>
          <a:ln>
            <a:noFill/>
          </a:ln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itchFamily="2" charset="2"/>
              <a:buChar char="v"/>
              <a:defRPr/>
            </a:lvl1pPr>
            <a:lvl2pPr marL="685800" indent="-228600">
              <a:buFont typeface="Wingdings" pitchFamily="2" charset="2"/>
              <a:buChar char="v"/>
              <a:defRPr/>
            </a:lvl2pPr>
            <a:lvl3pPr marL="1143000" indent="-228600">
              <a:buFont typeface="Wingdings" pitchFamily="2" charset="2"/>
              <a:buChar char="v"/>
              <a:defRPr/>
            </a:lvl3pPr>
            <a:lvl4pPr marL="1600200" indent="-228600">
              <a:buFont typeface="Wingdings" pitchFamily="2" charset="2"/>
              <a:buChar char="v"/>
              <a:defRPr/>
            </a:lvl4pPr>
            <a:lvl5pPr marL="2057400" indent="-228600">
              <a:buFont typeface="Wingdings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Wingdings" pitchFamily="2" charset="2"/>
              <a:buChar char="v"/>
              <a:defRPr/>
            </a:lvl1pPr>
            <a:lvl2pPr marL="685800" indent="-228600">
              <a:buFont typeface="Wingdings" pitchFamily="2" charset="2"/>
              <a:buChar char="v"/>
              <a:defRPr/>
            </a:lvl2pPr>
            <a:lvl3pPr marL="1143000" indent="-228600">
              <a:buFont typeface="Wingdings" pitchFamily="2" charset="2"/>
              <a:buChar char="v"/>
              <a:defRPr/>
            </a:lvl3pPr>
            <a:lvl4pPr marL="1600200" indent="-228600">
              <a:buFont typeface="Wingdings" pitchFamily="2" charset="2"/>
              <a:buChar char="v"/>
              <a:defRPr/>
            </a:lvl4pPr>
            <a:lvl5pPr marL="2057400" indent="-228600">
              <a:buFont typeface="Wingdings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v"/>
              <a:defRPr/>
            </a:lvl1pPr>
            <a:lvl2pPr marL="685800" indent="-228600">
              <a:buFont typeface="Wingdings" pitchFamily="2" charset="2"/>
              <a:buChar char="v"/>
              <a:defRPr/>
            </a:lvl2pPr>
            <a:lvl3pPr marL="1143000" indent="-228600">
              <a:buFont typeface="Wingdings" pitchFamily="2" charset="2"/>
              <a:buChar char="v"/>
              <a:defRPr/>
            </a:lvl3pPr>
            <a:lvl4pPr marL="1600200" indent="-228600">
              <a:buFont typeface="Wingdings" pitchFamily="2" charset="2"/>
              <a:buChar char="v"/>
              <a:defRPr/>
            </a:lvl4pPr>
            <a:lvl5pPr marL="2057400" indent="-228600">
              <a:buFont typeface="Wingdings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Font typeface="Wingdings" pitchFamily="2" charset="2"/>
              <a:buChar char="v"/>
              <a:defRPr/>
            </a:lvl1pPr>
            <a:lvl2pPr marL="685800" indent="-228600">
              <a:buFont typeface="Wingdings" pitchFamily="2" charset="2"/>
              <a:buChar char="v"/>
              <a:defRPr/>
            </a:lvl2pPr>
            <a:lvl3pPr marL="1143000" indent="-228600">
              <a:buFont typeface="Wingdings" pitchFamily="2" charset="2"/>
              <a:buChar char="v"/>
              <a:defRPr/>
            </a:lvl3pPr>
            <a:lvl4pPr marL="1600200" indent="-228600">
              <a:buFont typeface="Wingdings" pitchFamily="2" charset="2"/>
              <a:buChar char="v"/>
              <a:defRPr/>
            </a:lvl4pPr>
            <a:lvl5pPr marL="2057400" indent="-228600">
              <a:buFont typeface="Wingdings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0" y="492451"/>
            <a:ext cx="12192000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870619"/>
            <a:ext cx="5157787" cy="489365"/>
          </a:xfrm>
          <a:noFill/>
        </p:spPr>
        <p:txBody>
          <a:bodyPr lIns="182880" tIns="91440" rIns="182880" bIns="91440" anchor="b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372017"/>
            <a:ext cx="5157787" cy="2817645"/>
          </a:xfrm>
          <a:solidFill>
            <a:schemeClr val="bg1">
              <a:lumMod val="95000"/>
            </a:schemeClr>
          </a:solidFill>
        </p:spPr>
        <p:txBody>
          <a:bodyPr lIns="182880" rIns="18288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870619"/>
            <a:ext cx="5183188" cy="489365"/>
          </a:xfrm>
          <a:noFill/>
        </p:spPr>
        <p:txBody>
          <a:bodyPr lIns="182880" tIns="91440" rIns="182880" bIns="91440" anchor="b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72017"/>
            <a:ext cx="5183188" cy="2817645"/>
          </a:xfrm>
          <a:solidFill>
            <a:schemeClr val="bg1">
              <a:lumMod val="95000"/>
            </a:schemeClr>
          </a:solidFill>
        </p:spPr>
        <p:txBody>
          <a:bodyPr lIns="182880" rIns="18288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38200" y="1886067"/>
            <a:ext cx="10515600" cy="397032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rgbClr val="779E96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D903A82-4095-4049-8E99-1C810B4D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1"/>
            <a:ext cx="12192000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154253"/>
            <a:ext cx="3295063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2587" y="2948316"/>
            <a:ext cx="3295063" cy="2817645"/>
          </a:xfrm>
          <a:noFill/>
          <a:ln>
            <a:noFill/>
          </a:ln>
        </p:spPr>
        <p:txBody>
          <a:bodyPr lIns="91440" rIns="91440" anchor="t" anchorCtr="0">
            <a:noAutofit/>
          </a:bodyPr>
          <a:lstStyle>
            <a:lvl1pPr marL="342900" indent="-3429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1pPr>
            <a:lvl2pPr marL="685800" indent="-2286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2pPr>
            <a:lvl3pPr marL="1143000" indent="-228600">
              <a:buFont typeface="Wingdings" pitchFamily="2" charset="2"/>
              <a:buChar char="v"/>
              <a:defRPr sz="1800">
                <a:solidFill>
                  <a:srgbClr val="4C3400"/>
                </a:solidFill>
              </a:defRPr>
            </a:lvl3pPr>
            <a:lvl4pPr marL="16002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4pPr>
            <a:lvl5pPr marL="20574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38200" y="1340100"/>
            <a:ext cx="10515600" cy="397032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rgbClr val="779E96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8062747" y="2154253"/>
            <a:ext cx="3291053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8062747" y="2948316"/>
            <a:ext cx="3291053" cy="2817645"/>
          </a:xfrm>
          <a:noFill/>
          <a:ln>
            <a:noFill/>
          </a:ln>
        </p:spPr>
        <p:txBody>
          <a:bodyPr lIns="91440" rIns="91440">
            <a:noAutofit/>
          </a:bodyPr>
          <a:lstStyle>
            <a:lvl1pPr marL="342900" indent="-3429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1pPr>
            <a:lvl2pPr marL="685800" indent="-2286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2pPr>
            <a:lvl3pPr marL="1143000" indent="-228600">
              <a:buFont typeface="Wingdings" pitchFamily="2" charset="2"/>
              <a:buChar char="v"/>
              <a:defRPr sz="1800">
                <a:solidFill>
                  <a:srgbClr val="4C3400"/>
                </a:solidFill>
              </a:defRPr>
            </a:lvl3pPr>
            <a:lvl4pPr marL="16002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4pPr>
            <a:lvl5pPr marL="20574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6"/>
          </p:nvPr>
        </p:nvSpPr>
        <p:spPr>
          <a:xfrm>
            <a:off x="4420395" y="2154253"/>
            <a:ext cx="3351210" cy="794064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7"/>
          </p:nvPr>
        </p:nvSpPr>
        <p:spPr>
          <a:xfrm>
            <a:off x="4423194" y="2948316"/>
            <a:ext cx="3351210" cy="2817645"/>
          </a:xfrm>
          <a:noFill/>
          <a:ln>
            <a:noFill/>
          </a:ln>
        </p:spPr>
        <p:txBody>
          <a:bodyPr lIns="91440" rIns="91440">
            <a:noAutofit/>
          </a:bodyPr>
          <a:lstStyle>
            <a:lvl1pPr marL="342900" indent="-3429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1pPr>
            <a:lvl2pPr marL="685800" indent="-2286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2pPr>
            <a:lvl3pPr marL="1143000" indent="-228600">
              <a:buFont typeface="Wingdings" pitchFamily="2" charset="2"/>
              <a:buChar char="v"/>
              <a:defRPr sz="1800">
                <a:solidFill>
                  <a:srgbClr val="4C3400"/>
                </a:solidFill>
              </a:defRPr>
            </a:lvl3pPr>
            <a:lvl4pPr marL="16002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4pPr>
            <a:lvl5pPr marL="20574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CC31651-F21B-7C44-BB99-1F9F4604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1"/>
            <a:ext cx="12192000" cy="7017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0" y="492451"/>
            <a:ext cx="12192000" cy="72375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341332"/>
            <a:ext cx="5007793" cy="489365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46481"/>
            <a:ext cx="5007793" cy="2817645"/>
          </a:xfrm>
          <a:noFill/>
          <a:ln>
            <a:noFill/>
          </a:ln>
        </p:spPr>
        <p:txBody>
          <a:bodyPr lIns="91440" rIns="91440" anchor="t" anchorCtr="0">
            <a:noAutofit/>
          </a:bodyPr>
          <a:lstStyle>
            <a:lvl1pPr marL="342900" indent="-3429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1pPr>
            <a:lvl2pPr marL="685800" indent="-2286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2pPr>
            <a:lvl3pPr marL="1143000" indent="-228600">
              <a:buFont typeface="Wingdings" pitchFamily="2" charset="2"/>
              <a:buChar char="v"/>
              <a:defRPr sz="1800">
                <a:solidFill>
                  <a:srgbClr val="4C3400"/>
                </a:solidFill>
              </a:defRPr>
            </a:lvl3pPr>
            <a:lvl4pPr marL="16002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4pPr>
            <a:lvl5pPr marL="20574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838200" y="1450592"/>
            <a:ext cx="10515600" cy="397032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rgbClr val="779E96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6"/>
          </p:nvPr>
        </p:nvSpPr>
        <p:spPr>
          <a:xfrm>
            <a:off x="6260675" y="2341332"/>
            <a:ext cx="5093125" cy="489365"/>
          </a:xfrm>
          <a:noFill/>
          <a:ln>
            <a:noFill/>
          </a:ln>
        </p:spPr>
        <p:txBody>
          <a:bodyPr wrap="square" lIns="91440" tIns="91440" rIns="91440" bIns="91440" anchor="t" anchorCtr="0">
            <a:spAutoFit/>
          </a:bodyPr>
          <a:lstStyle>
            <a:lvl1pPr marL="0" indent="0">
              <a:buNone/>
              <a:defRPr sz="2200" b="1">
                <a:solidFill>
                  <a:srgbClr val="4C34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7"/>
          </p:nvPr>
        </p:nvSpPr>
        <p:spPr>
          <a:xfrm>
            <a:off x="6260675" y="2846481"/>
            <a:ext cx="5093125" cy="2817645"/>
          </a:xfrm>
          <a:noFill/>
          <a:ln>
            <a:noFill/>
          </a:ln>
        </p:spPr>
        <p:txBody>
          <a:bodyPr lIns="91440" rIns="91440">
            <a:noAutofit/>
          </a:bodyPr>
          <a:lstStyle>
            <a:lvl1pPr marL="342900" indent="-3429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1pPr>
            <a:lvl2pPr marL="685800" indent="-228600">
              <a:buFont typeface="Wingdings" pitchFamily="2" charset="2"/>
              <a:buChar char="v"/>
              <a:defRPr sz="2000">
                <a:solidFill>
                  <a:srgbClr val="4C3400"/>
                </a:solidFill>
              </a:defRPr>
            </a:lvl2pPr>
            <a:lvl3pPr marL="1143000" indent="-228600">
              <a:buFont typeface="Wingdings" pitchFamily="2" charset="2"/>
              <a:buChar char="v"/>
              <a:defRPr sz="1800">
                <a:solidFill>
                  <a:srgbClr val="4C3400"/>
                </a:solidFill>
              </a:defRPr>
            </a:lvl3pPr>
            <a:lvl4pPr marL="16002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4pPr>
            <a:lvl5pPr marL="2057400" indent="-228600">
              <a:buFont typeface="Wingdings" pitchFamily="2" charset="2"/>
              <a:buChar char="v"/>
              <a:defRPr sz="1600">
                <a:solidFill>
                  <a:srgbClr val="4C34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779E9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5837-C041-3745-8FF2-0114B50FC2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72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  <a:prstGeom prst="rect">
            <a:avLst/>
          </a:prstGeom>
          <a:gradFill flip="none" rotWithShape="1">
            <a:gsLst>
              <a:gs pos="39000">
                <a:srgbClr val="879E96"/>
              </a:gs>
              <a:gs pos="100000">
                <a:srgbClr val="779E96"/>
              </a:gs>
            </a:gsLst>
            <a:path path="circle">
              <a:fillToRect l="50000" t="130000" r="50000" b="-30000"/>
            </a:path>
            <a:tileRect/>
          </a:gradFill>
          <a:ln w="25400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85837-C041-3745-8FF2-0114B50FC2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27208"/>
            <a:ext cx="12192000" cy="8061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chemeClr val="bg2">
                  <a:lumMod val="75000"/>
                </a:schemeClr>
              </a:gs>
              <a:gs pos="83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" y="6721475"/>
            <a:ext cx="12223034" cy="4571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chemeClr val="bg2">
                  <a:lumMod val="75000"/>
                </a:schemeClr>
              </a:gs>
              <a:gs pos="83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27208"/>
            <a:ext cx="12192000" cy="80610"/>
          </a:xfrm>
          <a:prstGeom prst="rect">
            <a:avLst/>
          </a:prstGeom>
          <a:gradFill flip="none" rotWithShape="1">
            <a:gsLst>
              <a:gs pos="48000">
                <a:srgbClr val="ADC2C6"/>
              </a:gs>
              <a:gs pos="99000">
                <a:srgbClr val="779E9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721475"/>
            <a:ext cx="12223034" cy="45719"/>
          </a:xfrm>
          <a:prstGeom prst="rect">
            <a:avLst/>
          </a:prstGeom>
          <a:gradFill flip="none" rotWithShape="1">
            <a:gsLst>
              <a:gs pos="48000">
                <a:srgbClr val="ADC2C6"/>
              </a:gs>
              <a:gs pos="99000">
                <a:srgbClr val="779E9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4077" y="6356350"/>
            <a:ext cx="2246464" cy="34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9" r:id="rId21"/>
    <p:sldLayoutId id="2147483787" r:id="rId22"/>
    <p:sldLayoutId id="214748378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gradFill flip="none" rotWithShape="1">
            <a:gsLst>
              <a:gs pos="9000">
                <a:schemeClr val="bg1"/>
              </a:gs>
              <a:gs pos="100000">
                <a:schemeClr val="bg1">
                  <a:lumMod val="95000"/>
                </a:schemeClr>
              </a:gs>
              <a:gs pos="64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79E96"/>
        </a:buClr>
        <a:buSzPct val="76000"/>
        <a:buFont typeface="Wingdings" pitchFamily="2" charset="2"/>
        <a:buChar char="v"/>
        <a:defRPr sz="2800" b="0" i="0" kern="1200">
          <a:solidFill>
            <a:srgbClr val="4C3400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79E96"/>
        </a:buClr>
        <a:buSzPct val="85000"/>
        <a:buFont typeface="Wingdings" pitchFamily="2" charset="2"/>
        <a:buChar char="v"/>
        <a:defRPr sz="2400" b="0" i="0" kern="1200">
          <a:solidFill>
            <a:srgbClr val="4C3400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79E96"/>
        </a:buClr>
        <a:buSzPct val="85000"/>
        <a:buFont typeface="Wingdings" pitchFamily="2" charset="2"/>
        <a:buChar char="v"/>
        <a:defRPr sz="2000" b="0" i="0" kern="1200">
          <a:solidFill>
            <a:srgbClr val="4C3400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79E96"/>
        </a:buClr>
        <a:buSzPct val="85000"/>
        <a:buFont typeface="Wingdings" pitchFamily="2" charset="2"/>
        <a:buChar char="v"/>
        <a:defRPr sz="1800" b="0" i="0" kern="1200">
          <a:solidFill>
            <a:srgbClr val="4C3400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79E96"/>
        </a:buClr>
        <a:buSzPct val="85000"/>
        <a:buFont typeface="Wingdings" pitchFamily="2" charset="2"/>
        <a:buChar char="v"/>
        <a:defRPr sz="1800" b="0" i="0" kern="1200">
          <a:solidFill>
            <a:srgbClr val="4C3400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/>
          <p:cNvSpPr txBox="1">
            <a:spLocks/>
          </p:cNvSpPr>
          <p:nvPr/>
        </p:nvSpPr>
        <p:spPr>
          <a:xfrm>
            <a:off x="662940" y="5288323"/>
            <a:ext cx="10866119" cy="13645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26A00"/>
              </a:buClr>
              <a:buSzPct val="76000"/>
              <a:buFontTx/>
              <a:buBlip>
                <a:blip r:embed="rId2"/>
              </a:buBlip>
              <a:defRPr sz="2800" b="0" i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3"/>
              </a:buBlip>
              <a:defRPr sz="2400" b="0" i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4"/>
              </a:buBlip>
              <a:defRPr sz="2000" b="0" i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5"/>
              </a:buBlip>
              <a:defRPr sz="1800" b="0" i="0" kern="120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6"/>
              </a:buBlip>
              <a:defRPr sz="1800" b="0" i="0" kern="120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buNone/>
            </a:pPr>
            <a:r>
              <a:rPr lang="en-US" dirty="0">
                <a:solidFill>
                  <a:srgbClr val="779E96"/>
                </a:solidFill>
              </a:rPr>
              <a:t>Samantha Bradley, M.A. Applied Economics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dirty="0">
                <a:solidFill>
                  <a:srgbClr val="779E96"/>
                </a:solidFill>
              </a:rPr>
              <a:t>Office of Institutional Research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dirty="0">
                <a:solidFill>
                  <a:srgbClr val="779E96"/>
                </a:solidFill>
              </a:rPr>
              <a:t>University of North Carolina at Greensboro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050" y="2130472"/>
            <a:ext cx="112776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6600" dirty="0">
                <a:solidFill>
                  <a:srgbClr val="353533"/>
                </a:solidFill>
              </a:rPr>
              <a:t>Predicting Student Enrollment Using Markov Chain Modeling in SAS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40" y="201118"/>
            <a:ext cx="3221320" cy="248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D27C0-4064-43D6-9F76-452F1326465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0888"/>
            <a:ext cx="12192000" cy="1558989"/>
          </a:xfrm>
        </p:spPr>
        <p:txBody>
          <a:bodyPr>
            <a:normAutofit fontScale="92500" lnSpcReduction="10000"/>
          </a:bodyPr>
          <a:lstStyle/>
          <a:p>
            <a:pPr marL="457200" indent="-457200" fontAlgn="base"/>
            <a:r>
              <a:rPr lang="en-US" sz="2300" dirty="0">
                <a:latin typeface="+mj-lt"/>
              </a:rPr>
              <a:t>We have so much data, we should be using it!</a:t>
            </a:r>
          </a:p>
          <a:p>
            <a:pPr marL="457200" indent="-457200" fontAlgn="base"/>
            <a:r>
              <a:rPr lang="en-US" sz="2300" dirty="0">
                <a:latin typeface="+mj-lt"/>
              </a:rPr>
              <a:t>Incorporate 5 years of historical data</a:t>
            </a:r>
          </a:p>
          <a:p>
            <a:pPr marL="457200" indent="-457200" fontAlgn="base"/>
            <a:r>
              <a:rPr lang="en-US" sz="2300" dirty="0">
                <a:latin typeface="+mj-lt"/>
              </a:rPr>
              <a:t>Build five Transition Probability Matrices for each set of historical Fall to Spring terms</a:t>
            </a:r>
          </a:p>
          <a:p>
            <a:pPr marL="457200" indent="-457200" fontAlgn="base"/>
            <a:r>
              <a:rPr lang="en-US" sz="2300" dirty="0">
                <a:latin typeface="+mj-lt"/>
              </a:rPr>
              <a:t>Average them to create a master Transition Probability Matrix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Enhancing the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2FC3C-E1B5-49E4-BAD6-C4907C6EA194}"/>
              </a:ext>
            </a:extLst>
          </p:cNvPr>
          <p:cNvGrpSpPr/>
          <p:nvPr/>
        </p:nvGrpSpPr>
        <p:grpSpPr>
          <a:xfrm>
            <a:off x="314325" y="2793326"/>
            <a:ext cx="11539891" cy="3709746"/>
            <a:chOff x="314325" y="2236114"/>
            <a:chExt cx="11539891" cy="37097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8AE9B0-2128-4EA6-A154-77F2F0A249A6}"/>
                </a:ext>
              </a:extLst>
            </p:cNvPr>
            <p:cNvGrpSpPr/>
            <p:nvPr/>
          </p:nvGrpSpPr>
          <p:grpSpPr>
            <a:xfrm>
              <a:off x="314325" y="2236114"/>
              <a:ext cx="7706762" cy="3709746"/>
              <a:chOff x="314325" y="2236114"/>
              <a:chExt cx="7706762" cy="370974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9C0B03A-5ACB-413F-A986-A82D6E435AED}"/>
                  </a:ext>
                </a:extLst>
              </p:cNvPr>
              <p:cNvGrpSpPr/>
              <p:nvPr/>
            </p:nvGrpSpPr>
            <p:grpSpPr>
              <a:xfrm>
                <a:off x="314325" y="2236114"/>
                <a:ext cx="5781675" cy="3709746"/>
                <a:chOff x="314325" y="2236114"/>
                <a:chExt cx="5781675" cy="3709746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556476B-EAC7-4EE7-8CC9-AD3CA62C65C8}"/>
                    </a:ext>
                  </a:extLst>
                </p:cNvPr>
                <p:cNvGrpSpPr/>
                <p:nvPr/>
              </p:nvGrpSpPr>
              <p:grpSpPr>
                <a:xfrm>
                  <a:off x="314325" y="2490549"/>
                  <a:ext cx="3524250" cy="3200876"/>
                  <a:chOff x="314325" y="2490549"/>
                  <a:chExt cx="3524250" cy="3200876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4C4EF0F1-0A40-4AA9-BE76-7D87B2D34FA6}"/>
                      </a:ext>
                    </a:extLst>
                  </p:cNvPr>
                  <p:cNvSpPr txBox="1"/>
                  <p:nvPr/>
                </p:nvSpPr>
                <p:spPr>
                  <a:xfrm>
                    <a:off x="314325" y="2490549"/>
                    <a:ext cx="3524250" cy="320087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Fall 2016	Spring 2017</a:t>
                    </a:r>
                  </a:p>
                  <a:p>
                    <a:pPr algn="ctr"/>
                    <a:endParaRPr lang="en-US" sz="28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b="1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Fall 2015	Spring 2016</a:t>
                    </a:r>
                  </a:p>
                  <a:p>
                    <a:pPr algn="ctr"/>
                    <a:endParaRPr lang="en-US" sz="28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b="1" dirty="0">
                        <a:solidFill>
                          <a:srgbClr val="17A2A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Fall 2014	Spring 2015</a:t>
                    </a:r>
                  </a:p>
                  <a:p>
                    <a:pPr algn="ctr"/>
                    <a:endParaRPr lang="en-US" sz="28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Fall 2013	Spring 2014</a:t>
                    </a:r>
                  </a:p>
                  <a:p>
                    <a:pPr algn="ctr"/>
                    <a:endParaRPr lang="en-US" sz="28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en-US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Fall 2012	Spring 2013</a:t>
                    </a:r>
                  </a:p>
                </p:txBody>
              </p: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9F3C7A14-3BF2-4CDB-A38A-B649034787EF}"/>
                      </a:ext>
                    </a:extLst>
                  </p:cNvPr>
                  <p:cNvGrpSpPr/>
                  <p:nvPr/>
                </p:nvGrpSpPr>
                <p:grpSpPr>
                  <a:xfrm>
                    <a:off x="1787642" y="2686049"/>
                    <a:ext cx="234716" cy="2809875"/>
                    <a:chOff x="6328009" y="2619375"/>
                    <a:chExt cx="1339616" cy="2809875"/>
                  </a:xfrm>
                </p:grpSpPr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7B579B23-9BEE-407A-84C0-9EF6FBC5DB9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49100" y="5429250"/>
                      <a:ext cx="1318525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bg1">
                          <a:lumMod val="6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Arrow Connector 19">
                      <a:extLst>
                        <a:ext uri="{FF2B5EF4-FFF2-40B4-BE49-F238E27FC236}">
                          <a16:creationId xmlns:a16="http://schemas.microsoft.com/office/drawing/2014/main" id="{CA2C9044-D134-4425-A762-E6819C59A79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49099" y="4724400"/>
                      <a:ext cx="1318525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2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Arrow Connector 20">
                      <a:extLst>
                        <a:ext uri="{FF2B5EF4-FFF2-40B4-BE49-F238E27FC236}">
                          <a16:creationId xmlns:a16="http://schemas.microsoft.com/office/drawing/2014/main" id="{0E82DC85-FA53-4388-899A-0DCA807097D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49098" y="4010025"/>
                      <a:ext cx="1318525" cy="0"/>
                    </a:xfrm>
                    <a:prstGeom prst="straightConnector1">
                      <a:avLst/>
                    </a:prstGeom>
                    <a:ln w="19050">
                      <a:solidFill>
                        <a:srgbClr val="17A2A2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94BE832E-0349-40D1-B5A5-29E1D3107DC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49098" y="3333750"/>
                      <a:ext cx="1318527" cy="0"/>
                    </a:xfrm>
                    <a:prstGeom prst="straightConnector1">
                      <a:avLst/>
                    </a:prstGeom>
                    <a:ln w="19050">
                      <a:solidFill>
                        <a:srgbClr val="00B0F0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Arrow Connector 22">
                      <a:extLst>
                        <a:ext uri="{FF2B5EF4-FFF2-40B4-BE49-F238E27FC236}">
                          <a16:creationId xmlns:a16="http://schemas.microsoft.com/office/drawing/2014/main" id="{C83C9567-D042-43B1-9E18-CE69AC373E8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28009" y="2619375"/>
                      <a:ext cx="1318525" cy="0"/>
                    </a:xfrm>
                    <a:prstGeom prst="straightConnector1">
                      <a:avLst/>
                    </a:prstGeom>
                    <a:ln w="19050">
                      <a:solidFill>
                        <a:srgbClr val="0000FF"/>
                      </a:solidFill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8FE04B8D-AA0B-491D-BF11-268C00BC41C3}"/>
                    </a:ext>
                  </a:extLst>
                </p:cNvPr>
                <p:cNvGrpSpPr/>
                <p:nvPr/>
              </p:nvGrpSpPr>
              <p:grpSpPr>
                <a:xfrm>
                  <a:off x="3838575" y="2236114"/>
                  <a:ext cx="2257425" cy="3709746"/>
                  <a:chOff x="3884296" y="2170256"/>
                  <a:chExt cx="2257425" cy="3709746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4731B128-5270-46C3-AE8D-841121C6FA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84296" y="4930103"/>
                    <a:ext cx="2257425" cy="949899"/>
                  </a:xfrm>
                  <a:prstGeom prst="rect">
                    <a:avLst/>
                  </a:prstGeom>
                  <a:solidFill>
                    <a:srgbClr val="F4F4FF"/>
                  </a:solidFill>
                  <a:ln w="12700" cap="sq">
                    <a:solidFill>
                      <a:srgbClr val="FDFDFD"/>
                    </a:solidFill>
                    <a:miter lim="800000"/>
                  </a:ln>
                  <a:effectLst>
                    <a:outerShdw blurRad="165100" dist="76200" dir="30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perspectiveRelaxed" fov="7200000">
                      <a:rot lat="19259986" lon="0" rev="0"/>
                    </a:camera>
                    <a:lightRig rig="twoPt" dir="t">
                      <a:rot lat="0" lon="0" rev="7200000"/>
                    </a:lightRig>
                  </a:scene3d>
                  <a:sp3d prstMaterial="matte">
                    <a:contourClr>
                      <a:srgbClr val="FFFFFF"/>
                    </a:contourClr>
                  </a:sp3d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D64D9AB7-CD18-427C-8545-A4B4001A25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84296" y="4240142"/>
                    <a:ext cx="2257425" cy="949899"/>
                  </a:xfrm>
                  <a:prstGeom prst="rect">
                    <a:avLst/>
                  </a:prstGeom>
                  <a:solidFill>
                    <a:srgbClr val="F4F4FF"/>
                  </a:solidFill>
                  <a:ln w="12700" cap="sq">
                    <a:solidFill>
                      <a:srgbClr val="FDFDFD"/>
                    </a:solidFill>
                    <a:miter lim="800000"/>
                  </a:ln>
                  <a:effectLst>
                    <a:outerShdw blurRad="165100" dist="76200" dir="30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perspectiveRelaxed" fov="7200000">
                      <a:rot lat="19259986" lon="0" rev="0"/>
                    </a:camera>
                    <a:lightRig rig="twoPt" dir="t">
                      <a:rot lat="0" lon="0" rev="7200000"/>
                    </a:lightRig>
                  </a:scene3d>
                  <a:sp3d prstMaterial="matte">
                    <a:contourClr>
                      <a:srgbClr val="FFFFFF"/>
                    </a:contourClr>
                  </a:sp3d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803D482E-F749-4B88-9E0B-90B68B295F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84296" y="3550180"/>
                    <a:ext cx="2257425" cy="949899"/>
                  </a:xfrm>
                  <a:prstGeom prst="rect">
                    <a:avLst/>
                  </a:prstGeom>
                  <a:solidFill>
                    <a:srgbClr val="F4F4FF"/>
                  </a:solidFill>
                  <a:ln w="12700" cap="sq">
                    <a:solidFill>
                      <a:srgbClr val="FDFDFD"/>
                    </a:solidFill>
                    <a:miter lim="800000"/>
                  </a:ln>
                  <a:effectLst>
                    <a:outerShdw blurRad="165100" dist="76200" dir="30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perspectiveRelaxed" fov="7200000">
                      <a:rot lat="19259986" lon="0" rev="0"/>
                    </a:camera>
                    <a:lightRig rig="twoPt" dir="t">
                      <a:rot lat="0" lon="0" rev="7200000"/>
                    </a:lightRig>
                  </a:scene3d>
                  <a:sp3d prstMaterial="matte">
                    <a:contourClr>
                      <a:srgbClr val="FFFFFF"/>
                    </a:contourClr>
                  </a:sp3d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B22DBD31-DCB8-4082-89DE-883D090EC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84296" y="2860218"/>
                    <a:ext cx="2257425" cy="949899"/>
                  </a:xfrm>
                  <a:prstGeom prst="rect">
                    <a:avLst/>
                  </a:prstGeom>
                  <a:solidFill>
                    <a:srgbClr val="F4F4FF"/>
                  </a:solidFill>
                  <a:ln w="12700" cap="sq">
                    <a:solidFill>
                      <a:srgbClr val="FDFDFD"/>
                    </a:solidFill>
                    <a:miter lim="800000"/>
                  </a:ln>
                  <a:effectLst>
                    <a:outerShdw blurRad="165100" dist="76200" dir="30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perspectiveRelaxed" fov="7200000">
                      <a:rot lat="19259986" lon="0" rev="0"/>
                    </a:camera>
                    <a:lightRig rig="twoPt" dir="t">
                      <a:rot lat="0" lon="0" rev="7200000"/>
                    </a:lightRig>
                  </a:scene3d>
                  <a:sp3d prstMaterial="matte">
                    <a:contourClr>
                      <a:srgbClr val="FFFFFF"/>
                    </a:contourClr>
                  </a:sp3d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A492D11C-3C22-4F3F-9344-447E016C05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84296" y="2170256"/>
                    <a:ext cx="2257425" cy="949899"/>
                  </a:xfrm>
                  <a:prstGeom prst="rect">
                    <a:avLst/>
                  </a:prstGeom>
                  <a:solidFill>
                    <a:srgbClr val="F4F4FF"/>
                  </a:solidFill>
                  <a:ln w="12700" cap="sq">
                    <a:solidFill>
                      <a:srgbClr val="FDFDFD"/>
                    </a:solidFill>
                    <a:miter lim="800000"/>
                  </a:ln>
                  <a:effectLst>
                    <a:outerShdw blurRad="165100" dist="76200" dir="30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perspectiveRelaxed" fov="7200000">
                      <a:rot lat="19259986" lon="0" rev="0"/>
                    </a:camera>
                    <a:lightRig rig="twoPt" dir="t">
                      <a:rot lat="0" lon="0" rev="7200000"/>
                    </a:lightRig>
                  </a:scene3d>
                  <a:sp3d prstMaterial="matte">
                    <a:contourClr>
                      <a:srgbClr val="FFFFFF"/>
                    </a:contourClr>
                  </a:sp3d>
                </p:spPr>
              </p:pic>
            </p:grpSp>
          </p:grpSp>
          <p:sp>
            <p:nvSpPr>
              <p:cNvPr id="9" name="Arrow: Up 8">
                <a:extLst>
                  <a:ext uri="{FF2B5EF4-FFF2-40B4-BE49-F238E27FC236}">
                    <a16:creationId xmlns:a16="http://schemas.microsoft.com/office/drawing/2014/main" id="{0EAB58FA-46DE-4D3F-8560-3591B4602621}"/>
                  </a:ext>
                </a:extLst>
              </p:cNvPr>
              <p:cNvSpPr/>
              <p:nvPr/>
            </p:nvSpPr>
            <p:spPr>
              <a:xfrm rot="5400000">
                <a:off x="6914129" y="3199042"/>
                <a:ext cx="854966" cy="1358950"/>
              </a:xfrm>
              <a:prstGeom prst="upArrow">
                <a:avLst>
                  <a:gd name="adj1" fmla="val 39953"/>
                  <a:gd name="adj2" fmla="val 50000"/>
                </a:avLst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70000">
                    <a:srgbClr val="00B0F0"/>
                  </a:gs>
                  <a:gs pos="46000">
                    <a:srgbClr val="17A2A2"/>
                  </a:gs>
                  <a:gs pos="20000">
                    <a:srgbClr val="7598A0"/>
                  </a:gs>
                  <a:gs pos="100000">
                    <a:srgbClr val="0000CC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F86296-2F00-4555-80A9-DD7179561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2083" y="2711063"/>
              <a:ext cx="3512133" cy="2405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16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4181"/>
            <a:ext cx="12192000" cy="2679032"/>
          </a:xfrm>
        </p:spPr>
        <p:txBody>
          <a:bodyPr/>
          <a:lstStyle/>
          <a:p>
            <a:pPr marL="457200" indent="-457200" fontAlgn="base"/>
            <a:r>
              <a:rPr lang="en-US" sz="2100" dirty="0">
                <a:latin typeface="+mj-lt"/>
              </a:rPr>
              <a:t>Detailed states to track granular flows of students</a:t>
            </a:r>
          </a:p>
          <a:p>
            <a:pPr marL="457200" indent="-457200" fontAlgn="base"/>
            <a:r>
              <a:rPr lang="en-US" sz="2100" dirty="0">
                <a:latin typeface="+mj-lt"/>
              </a:rPr>
              <a:t>Concatenate multiple variables to create detailed states that are exhaustive and mutually exclusive</a:t>
            </a:r>
          </a:p>
          <a:p>
            <a:pPr marL="914400" lvl="1" indent="-457200" fontAlgn="base"/>
            <a:r>
              <a:rPr lang="en-US" sz="1800" dirty="0">
                <a:latin typeface="+mj-lt"/>
              </a:rPr>
              <a:t>Degree</a:t>
            </a:r>
          </a:p>
          <a:p>
            <a:pPr marL="914400" lvl="1" indent="-457200" fontAlgn="base"/>
            <a:r>
              <a:rPr lang="en-US" sz="1800" dirty="0">
                <a:latin typeface="+mj-lt"/>
              </a:rPr>
              <a:t>Enrollment Status</a:t>
            </a:r>
          </a:p>
          <a:p>
            <a:pPr marL="914400" lvl="1" indent="-457200" fontAlgn="base"/>
            <a:r>
              <a:rPr lang="en-US" sz="1800" dirty="0">
                <a:latin typeface="+mj-lt"/>
              </a:rPr>
              <a:t>Class</a:t>
            </a:r>
          </a:p>
          <a:p>
            <a:pPr marL="914400" lvl="1" indent="-457200" fontAlgn="base"/>
            <a:r>
              <a:rPr lang="en-US" sz="1800" dirty="0">
                <a:latin typeface="+mj-lt"/>
              </a:rPr>
              <a:t>Full-time vs Part-time</a:t>
            </a:r>
            <a:endParaRPr lang="en-US" sz="18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Enhancing the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1826C1-758F-4FAB-BEFF-2FC28A000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730752"/>
              </p:ext>
            </p:extLst>
          </p:nvPr>
        </p:nvGraphicFramePr>
        <p:xfrm>
          <a:off x="623943" y="3410101"/>
          <a:ext cx="2915727" cy="2359074"/>
        </p:xfrm>
        <a:graphic>
          <a:graphicData uri="http://schemas.openxmlformats.org/drawingml/2006/table">
            <a:tbl>
              <a:tblPr/>
              <a:tblGrid>
                <a:gridCol w="387728">
                  <a:extLst>
                    <a:ext uri="{9D8B030D-6E8A-4147-A177-3AD203B41FA5}">
                      <a16:colId xmlns:a16="http://schemas.microsoft.com/office/drawing/2014/main" val="2656764684"/>
                    </a:ext>
                  </a:extLst>
                </a:gridCol>
                <a:gridCol w="2527999">
                  <a:extLst>
                    <a:ext uri="{9D8B030D-6E8A-4147-A177-3AD203B41FA5}">
                      <a16:colId xmlns:a16="http://schemas.microsoft.com/office/drawing/2014/main" val="504882012"/>
                    </a:ext>
                  </a:extLst>
                </a:gridCol>
              </a:tblGrid>
              <a:tr h="35579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DEGREE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00403"/>
                  </a:ext>
                </a:extLst>
              </a:tr>
              <a:tr h="3183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Post Baccalaureate Certificate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772722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Bachelor's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874624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Master's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044242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Post Master's Certificate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908989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Unclassified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008538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Doctoral Professional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185570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Doctorate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08823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1D8902-9EBC-47CE-BA3C-CC600D9F2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009194"/>
              </p:ext>
            </p:extLst>
          </p:nvPr>
        </p:nvGraphicFramePr>
        <p:xfrm>
          <a:off x="4163613" y="3410101"/>
          <a:ext cx="2208363" cy="2359074"/>
        </p:xfrm>
        <a:graphic>
          <a:graphicData uri="http://schemas.openxmlformats.org/drawingml/2006/table">
            <a:tbl>
              <a:tblPr/>
              <a:tblGrid>
                <a:gridCol w="293664">
                  <a:extLst>
                    <a:ext uri="{9D8B030D-6E8A-4147-A177-3AD203B41FA5}">
                      <a16:colId xmlns:a16="http://schemas.microsoft.com/office/drawing/2014/main" val="2656764684"/>
                    </a:ext>
                  </a:extLst>
                </a:gridCol>
                <a:gridCol w="1914699">
                  <a:extLst>
                    <a:ext uri="{9D8B030D-6E8A-4147-A177-3AD203B41FA5}">
                      <a16:colId xmlns:a16="http://schemas.microsoft.com/office/drawing/2014/main" val="504882012"/>
                    </a:ext>
                  </a:extLst>
                </a:gridCol>
              </a:tblGrid>
              <a:tr h="35579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ENROLL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00403"/>
                  </a:ext>
                </a:extLst>
              </a:tr>
              <a:tr h="3183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New Student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772722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Transfer Student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874624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Continuing</a:t>
                      </a: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Student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044242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Returning</a:t>
                      </a:r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Student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908989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Unclassified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008538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185570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08823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51E662-BB76-4AD6-86D5-570CCF4F8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84469"/>
              </p:ext>
            </p:extLst>
          </p:nvPr>
        </p:nvGraphicFramePr>
        <p:xfrm>
          <a:off x="6995919" y="3410101"/>
          <a:ext cx="2665621" cy="2359074"/>
        </p:xfrm>
        <a:graphic>
          <a:graphicData uri="http://schemas.openxmlformats.org/drawingml/2006/table">
            <a:tbl>
              <a:tblPr/>
              <a:tblGrid>
                <a:gridCol w="343719">
                  <a:extLst>
                    <a:ext uri="{9D8B030D-6E8A-4147-A177-3AD203B41FA5}">
                      <a16:colId xmlns:a16="http://schemas.microsoft.com/office/drawing/2014/main" val="2656764684"/>
                    </a:ext>
                  </a:extLst>
                </a:gridCol>
                <a:gridCol w="2321902">
                  <a:extLst>
                    <a:ext uri="{9D8B030D-6E8A-4147-A177-3AD203B41FA5}">
                      <a16:colId xmlns:a16="http://schemas.microsoft.com/office/drawing/2014/main" val="504882012"/>
                    </a:ext>
                  </a:extLst>
                </a:gridCol>
              </a:tblGrid>
              <a:tr h="35579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CLASS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00403"/>
                  </a:ext>
                </a:extLst>
              </a:tr>
              <a:tr h="3183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Freshman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772722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Sophomore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874624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044242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Senior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908989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Unclassified Undergraduate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008538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Graduate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185570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08823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E23E00-6481-46C8-A9C6-3CC1DD23A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497073"/>
              </p:ext>
            </p:extLst>
          </p:nvPr>
        </p:nvGraphicFramePr>
        <p:xfrm>
          <a:off x="10285483" y="3410101"/>
          <a:ext cx="1282575" cy="2359074"/>
        </p:xfrm>
        <a:graphic>
          <a:graphicData uri="http://schemas.openxmlformats.org/drawingml/2006/table">
            <a:tbl>
              <a:tblPr/>
              <a:tblGrid>
                <a:gridCol w="330556">
                  <a:extLst>
                    <a:ext uri="{9D8B030D-6E8A-4147-A177-3AD203B41FA5}">
                      <a16:colId xmlns:a16="http://schemas.microsoft.com/office/drawing/2014/main" val="2656764684"/>
                    </a:ext>
                  </a:extLst>
                </a:gridCol>
                <a:gridCol w="952019">
                  <a:extLst>
                    <a:ext uri="{9D8B030D-6E8A-4147-A177-3AD203B41FA5}">
                      <a16:colId xmlns:a16="http://schemas.microsoft.com/office/drawing/2014/main" val="504882012"/>
                    </a:ext>
                  </a:extLst>
                </a:gridCol>
              </a:tblGrid>
              <a:tr h="35579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00403"/>
                  </a:ext>
                </a:extLst>
              </a:tr>
              <a:tr h="3183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Full-time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772722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Part-time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874624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044242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908989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008538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185570"/>
                  </a:ext>
                </a:extLst>
              </a:tr>
              <a:tr h="280826">
                <a:tc>
                  <a:txBody>
                    <a:bodyPr/>
                    <a:lstStyle/>
                    <a:p>
                      <a:pPr algn="ctr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0882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AD79BE-B98D-464F-BEE7-A266A5E231C3}"/>
              </a:ext>
            </a:extLst>
          </p:cNvPr>
          <p:cNvSpPr txBox="1"/>
          <p:nvPr/>
        </p:nvSpPr>
        <p:spPr>
          <a:xfrm>
            <a:off x="1178944" y="5883543"/>
            <a:ext cx="9834113" cy="337144"/>
          </a:xfrm>
          <a:prstGeom prst="rect">
            <a:avLst/>
          </a:prstGeom>
          <a:solidFill>
            <a:srgbClr val="EBEB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600" dirty="0">
                <a:cs typeface="Times New Roman" panose="02020603050405020304" pitchFamily="18" charset="0"/>
              </a:rPr>
              <a:t>Example: </a:t>
            </a:r>
            <a:r>
              <a:rPr lang="en-US" sz="1600" b="1" dirty="0">
                <a:cs typeface="Times New Roman" panose="02020603050405020304" pitchFamily="18" charset="0"/>
              </a:rPr>
              <a:t>3_2_3_P</a:t>
            </a:r>
            <a:r>
              <a:rPr lang="en-US" sz="1600" dirty="0">
                <a:cs typeface="Times New Roman" panose="02020603050405020304" pitchFamily="18" charset="0"/>
              </a:rPr>
              <a:t> is a new transferring junior seeking a Bachelor’s degree part-time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006"/>
            <a:ext cx="12192000" cy="2819520"/>
          </a:xfrm>
        </p:spPr>
        <p:txBody>
          <a:bodyPr/>
          <a:lstStyle/>
          <a:p>
            <a:pPr marL="457200" indent="-457200" fontAlgn="base"/>
            <a:r>
              <a:rPr lang="en-US" sz="2100" dirty="0">
                <a:latin typeface="+mj-lt"/>
              </a:rPr>
              <a:t>There are new students entering and exiting the university every semester</a:t>
            </a:r>
          </a:p>
          <a:p>
            <a:pPr marL="457200" indent="-457200" fontAlgn="base"/>
            <a:r>
              <a:rPr lang="en-US" sz="2100" dirty="0">
                <a:latin typeface="+mj-lt"/>
              </a:rPr>
              <a:t>Exits are already accounted for by using the Transition Probability Matrix</a:t>
            </a:r>
          </a:p>
          <a:p>
            <a:pPr marL="457200" indent="-457200" fontAlgn="base"/>
            <a:r>
              <a:rPr lang="en-US" sz="2100" dirty="0">
                <a:latin typeface="+mj-lt"/>
              </a:rPr>
              <a:t>New entries must be modeled separately</a:t>
            </a:r>
          </a:p>
          <a:p>
            <a:pPr marL="914400" lvl="1" indent="-457200" fontAlgn="base"/>
            <a:r>
              <a:rPr lang="en-US" sz="1800" dirty="0">
                <a:latin typeface="+mj-lt"/>
              </a:rPr>
              <a:t>Use our semester pairings to identify how many new students entered each Spring</a:t>
            </a:r>
          </a:p>
          <a:p>
            <a:pPr marL="1371600" lvl="2" indent="-457200" fontAlgn="base"/>
            <a:r>
              <a:rPr lang="en-US" sz="1600" dirty="0">
                <a:latin typeface="+mj-lt"/>
              </a:rPr>
              <a:t>Flag students who were not here in Fall, but were here in Spring</a:t>
            </a:r>
          </a:p>
          <a:p>
            <a:pPr marL="914400" lvl="2" indent="0" fontAlgn="base">
              <a:buNone/>
            </a:pPr>
            <a:endParaRPr lang="en-US" sz="1600" dirty="0">
              <a:latin typeface="+mj-lt"/>
            </a:endParaRPr>
          </a:p>
          <a:p>
            <a:pPr marL="457200" indent="-457200" fontAlgn="base"/>
            <a:r>
              <a:rPr lang="en-US" sz="2100" dirty="0">
                <a:latin typeface="+mj-lt"/>
              </a:rPr>
              <a:t>Our data shows that new entries are very consistent across semesters, so we can estimate future new entries using linear regression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New Entries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B14DF6-D916-4B65-9BEB-0961CF757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092169"/>
              </p:ext>
            </p:extLst>
          </p:nvPr>
        </p:nvGraphicFramePr>
        <p:xfrm>
          <a:off x="1645702" y="4052651"/>
          <a:ext cx="3598520" cy="2196446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270066">
                  <a:extLst>
                    <a:ext uri="{9D8B030D-6E8A-4147-A177-3AD203B41FA5}">
                      <a16:colId xmlns:a16="http://schemas.microsoft.com/office/drawing/2014/main" val="3220676542"/>
                    </a:ext>
                  </a:extLst>
                </a:gridCol>
                <a:gridCol w="2328454">
                  <a:extLst>
                    <a:ext uri="{9D8B030D-6E8A-4147-A177-3AD203B41FA5}">
                      <a16:colId xmlns:a16="http://schemas.microsoft.com/office/drawing/2014/main" val="2713782587"/>
                    </a:ext>
                  </a:extLst>
                </a:gridCol>
              </a:tblGrid>
              <a:tr h="45000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3_2_3_P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Transferring Junior seeking a Bachelor’s degree Part-time 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79304"/>
                  </a:ext>
                </a:extLst>
              </a:tr>
              <a:tr h="3021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Semester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New Entries 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931231"/>
                  </a:ext>
                </a:extLst>
              </a:tr>
              <a:tr h="24071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2018 estimate</a:t>
                      </a:r>
                      <a:endParaRPr lang="en-US" sz="1050" b="0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n-US" sz="1600" b="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045749"/>
                  </a:ext>
                </a:extLst>
              </a:tr>
              <a:tr h="24071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2017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3298366"/>
                  </a:ext>
                </a:extLst>
              </a:tr>
              <a:tr h="24071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2016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5338517"/>
                  </a:ext>
                </a:extLst>
              </a:tr>
              <a:tr h="24071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2015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9656478"/>
                  </a:ext>
                </a:extLst>
              </a:tr>
              <a:tr h="24071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2014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9542910"/>
                  </a:ext>
                </a:extLst>
              </a:tr>
              <a:tr h="24071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2013</a:t>
                      </a:r>
                      <a:endParaRPr lang="en-US" sz="105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8169767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D21D581-A920-4CCC-9E2B-EC5A684475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351823"/>
              </p:ext>
            </p:extLst>
          </p:nvPr>
        </p:nvGraphicFramePr>
        <p:xfrm>
          <a:off x="5980470" y="3795823"/>
          <a:ext cx="4616245" cy="274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005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Enhanced Markov Chain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086982-9B76-4835-8C76-536ED65AA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549402"/>
              </p:ext>
            </p:extLst>
          </p:nvPr>
        </p:nvGraphicFramePr>
        <p:xfrm>
          <a:off x="2908561" y="4030593"/>
          <a:ext cx="2310569" cy="1928734"/>
        </p:xfrm>
        <a:graphic>
          <a:graphicData uri="http://schemas.openxmlformats.org/drawingml/2006/table">
            <a:tbl>
              <a:tblPr firstRow="1" firstCol="1" bandRow="1"/>
              <a:tblGrid>
                <a:gridCol w="636940">
                  <a:extLst>
                    <a:ext uri="{9D8B030D-6E8A-4147-A177-3AD203B41FA5}">
                      <a16:colId xmlns:a16="http://schemas.microsoft.com/office/drawing/2014/main" val="13081804"/>
                    </a:ext>
                  </a:extLst>
                </a:gridCol>
                <a:gridCol w="696887">
                  <a:extLst>
                    <a:ext uri="{9D8B030D-6E8A-4147-A177-3AD203B41FA5}">
                      <a16:colId xmlns:a16="http://schemas.microsoft.com/office/drawing/2014/main" val="2132892282"/>
                    </a:ext>
                  </a:extLst>
                </a:gridCol>
                <a:gridCol w="698739">
                  <a:extLst>
                    <a:ext uri="{9D8B030D-6E8A-4147-A177-3AD203B41FA5}">
                      <a16:colId xmlns:a16="http://schemas.microsoft.com/office/drawing/2014/main" val="1103220810"/>
                    </a:ext>
                  </a:extLst>
                </a:gridCol>
                <a:gridCol w="278003">
                  <a:extLst>
                    <a:ext uri="{9D8B030D-6E8A-4147-A177-3AD203B41FA5}">
                      <a16:colId xmlns:a16="http://schemas.microsoft.com/office/drawing/2014/main" val="3370191946"/>
                    </a:ext>
                  </a:extLst>
                </a:gridCol>
              </a:tblGrid>
              <a:tr h="467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3_1_1_F</a:t>
                      </a:r>
                      <a:b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3_1_1_F</a:t>
                      </a:r>
                      <a:endParaRPr lang="en-US" sz="105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3_1_1_F</a:t>
                      </a:r>
                      <a:b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3_1_1_P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3_1_1_F</a:t>
                      </a:r>
                      <a:b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3_2_3_F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5429572"/>
                  </a:ext>
                </a:extLst>
              </a:tr>
              <a:tr h="523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3_1_1_P</a:t>
                      </a:r>
                      <a:b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3_1_1_F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3_1_1_P</a:t>
                      </a:r>
                      <a:b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3_1_1_P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3_1_1_P</a:t>
                      </a:r>
                      <a:b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3_2_3_F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5812626"/>
                  </a:ext>
                </a:extLst>
              </a:tr>
              <a:tr h="467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3_2_3_F</a:t>
                      </a:r>
                      <a:b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3_1_1_F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3_2_3_F</a:t>
                      </a:r>
                      <a:b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3_1_1_P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3_2_3_F</a:t>
                      </a:r>
                      <a:b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3_2_3_F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5987202"/>
                  </a:ext>
                </a:extLst>
              </a:tr>
              <a:tr h="4676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805110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F7A47CB-170B-4B63-8F13-0D820600A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580821"/>
              </p:ext>
            </p:extLst>
          </p:nvPr>
        </p:nvGraphicFramePr>
        <p:xfrm>
          <a:off x="199785" y="4689533"/>
          <a:ext cx="2492068" cy="539149"/>
        </p:xfrm>
        <a:graphic>
          <a:graphicData uri="http://schemas.openxmlformats.org/drawingml/2006/table">
            <a:tbl>
              <a:tblPr firstRow="1" firstCol="1" bandRow="1"/>
              <a:tblGrid>
                <a:gridCol w="719742">
                  <a:extLst>
                    <a:ext uri="{9D8B030D-6E8A-4147-A177-3AD203B41FA5}">
                      <a16:colId xmlns:a16="http://schemas.microsoft.com/office/drawing/2014/main" val="3524301406"/>
                    </a:ext>
                  </a:extLst>
                </a:gridCol>
                <a:gridCol w="731157">
                  <a:extLst>
                    <a:ext uri="{9D8B030D-6E8A-4147-A177-3AD203B41FA5}">
                      <a16:colId xmlns:a16="http://schemas.microsoft.com/office/drawing/2014/main" val="2467091742"/>
                    </a:ext>
                  </a:extLst>
                </a:gridCol>
                <a:gridCol w="739561">
                  <a:extLst>
                    <a:ext uri="{9D8B030D-6E8A-4147-A177-3AD203B41FA5}">
                      <a16:colId xmlns:a16="http://schemas.microsoft.com/office/drawing/2014/main" val="3845411686"/>
                    </a:ext>
                  </a:extLst>
                </a:gridCol>
                <a:gridCol w="301608">
                  <a:extLst>
                    <a:ext uri="{9D8B030D-6E8A-4147-A177-3AD203B41FA5}">
                      <a16:colId xmlns:a16="http://schemas.microsoft.com/office/drawing/2014/main" val="1616225395"/>
                    </a:ext>
                  </a:extLst>
                </a:gridCol>
              </a:tblGrid>
              <a:tr h="539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3_1_1_F</a:t>
                      </a:r>
                      <a:r>
                        <a:rPr lang="en-US" sz="1800" b="0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18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3_1_1_P</a:t>
                      </a:r>
                      <a:r>
                        <a:rPr kumimoji="0" lang="en-US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3_2_3_F</a:t>
                      </a:r>
                      <a:r>
                        <a:rPr kumimoji="0" lang="en-US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557073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2E9645-5F48-4CAB-A7D3-D050C4D0D260}"/>
              </a:ext>
            </a:extLst>
          </p:cNvPr>
          <p:cNvSpPr txBox="1"/>
          <p:nvPr/>
        </p:nvSpPr>
        <p:spPr>
          <a:xfrm>
            <a:off x="2680636" y="4739920"/>
            <a:ext cx="261218" cy="3693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70A1BDC-C9A2-4CD7-98C9-DF7465D12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997170"/>
              </p:ext>
            </p:extLst>
          </p:nvPr>
        </p:nvGraphicFramePr>
        <p:xfrm>
          <a:off x="5597624" y="4659759"/>
          <a:ext cx="3099854" cy="529654"/>
        </p:xfrm>
        <a:graphic>
          <a:graphicData uri="http://schemas.openxmlformats.org/drawingml/2006/table">
            <a:tbl>
              <a:tblPr firstRow="1" firstCol="1" bandRow="1"/>
              <a:tblGrid>
                <a:gridCol w="975359">
                  <a:extLst>
                    <a:ext uri="{9D8B030D-6E8A-4147-A177-3AD203B41FA5}">
                      <a16:colId xmlns:a16="http://schemas.microsoft.com/office/drawing/2014/main" val="3524301406"/>
                    </a:ext>
                  </a:extLst>
                </a:gridCol>
                <a:gridCol w="928844">
                  <a:extLst>
                    <a:ext uri="{9D8B030D-6E8A-4147-A177-3AD203B41FA5}">
                      <a16:colId xmlns:a16="http://schemas.microsoft.com/office/drawing/2014/main" val="2467091742"/>
                    </a:ext>
                  </a:extLst>
                </a:gridCol>
                <a:gridCol w="937064">
                  <a:extLst>
                    <a:ext uri="{9D8B030D-6E8A-4147-A177-3AD203B41FA5}">
                      <a16:colId xmlns:a16="http://schemas.microsoft.com/office/drawing/2014/main" val="3845411686"/>
                    </a:ext>
                  </a:extLst>
                </a:gridCol>
                <a:gridCol w="258587">
                  <a:extLst>
                    <a:ext uri="{9D8B030D-6E8A-4147-A177-3AD203B41FA5}">
                      <a16:colId xmlns:a16="http://schemas.microsoft.com/office/drawing/2014/main" val="1616225395"/>
                    </a:ext>
                  </a:extLst>
                </a:gridCol>
              </a:tblGrid>
              <a:tr h="529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3_1_1_F</a:t>
                      </a:r>
                      <a:r>
                        <a:rPr lang="en-US" sz="18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3_1_1_P</a:t>
                      </a:r>
                      <a:r>
                        <a:rPr lang="en-US" sz="18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3_2_3_F</a:t>
                      </a:r>
                      <a:r>
                        <a:rPr lang="en-US" sz="18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55707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B97B0BE-5705-4A7A-8AC7-FF2554D295D2}"/>
              </a:ext>
            </a:extLst>
          </p:cNvPr>
          <p:cNvSpPr txBox="1"/>
          <p:nvPr/>
        </p:nvSpPr>
        <p:spPr>
          <a:xfrm>
            <a:off x="5358204" y="4759052"/>
            <a:ext cx="2210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67CA141-7510-4434-A5AD-E73F6BA55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77421"/>
              </p:ext>
            </p:extLst>
          </p:nvPr>
        </p:nvGraphicFramePr>
        <p:xfrm>
          <a:off x="8994995" y="4643066"/>
          <a:ext cx="3085957" cy="539151"/>
        </p:xfrm>
        <a:graphic>
          <a:graphicData uri="http://schemas.openxmlformats.org/drawingml/2006/table">
            <a:tbl>
              <a:tblPr firstRow="1" firstCol="1" bandRow="1"/>
              <a:tblGrid>
                <a:gridCol w="895897">
                  <a:extLst>
                    <a:ext uri="{9D8B030D-6E8A-4147-A177-3AD203B41FA5}">
                      <a16:colId xmlns:a16="http://schemas.microsoft.com/office/drawing/2014/main" val="3524301406"/>
                    </a:ext>
                  </a:extLst>
                </a:gridCol>
                <a:gridCol w="1001655">
                  <a:extLst>
                    <a:ext uri="{9D8B030D-6E8A-4147-A177-3AD203B41FA5}">
                      <a16:colId xmlns:a16="http://schemas.microsoft.com/office/drawing/2014/main" val="2467091742"/>
                    </a:ext>
                  </a:extLst>
                </a:gridCol>
                <a:gridCol w="891303">
                  <a:extLst>
                    <a:ext uri="{9D8B030D-6E8A-4147-A177-3AD203B41FA5}">
                      <a16:colId xmlns:a16="http://schemas.microsoft.com/office/drawing/2014/main" val="3845411686"/>
                    </a:ext>
                  </a:extLst>
                </a:gridCol>
                <a:gridCol w="297102">
                  <a:extLst>
                    <a:ext uri="{9D8B030D-6E8A-4147-A177-3AD203B41FA5}">
                      <a16:colId xmlns:a16="http://schemas.microsoft.com/office/drawing/2014/main" val="1616225395"/>
                    </a:ext>
                  </a:extLst>
                </a:gridCol>
              </a:tblGrid>
              <a:tr h="539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3_1_1_F</a:t>
                      </a:r>
                      <a:r>
                        <a:rPr lang="en-US" sz="1800" b="0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t+1</a:t>
                      </a:r>
                      <a:endParaRPr lang="en-US" sz="14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3_1_1_P</a:t>
                      </a:r>
                      <a:r>
                        <a:rPr kumimoji="0" lang="en-US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t+1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3_2_3_F</a:t>
                      </a:r>
                      <a:r>
                        <a:rPr kumimoji="0" lang="en-US" sz="1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t+1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557073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9BCFF84-6A3D-4BFD-AA81-205FB82D7953}"/>
              </a:ext>
            </a:extLst>
          </p:cNvPr>
          <p:cNvSpPr txBox="1"/>
          <p:nvPr/>
        </p:nvSpPr>
        <p:spPr>
          <a:xfrm>
            <a:off x="8751238" y="4740706"/>
            <a:ext cx="2210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62020A78-E603-4A5F-9193-206311427628}"/>
              </a:ext>
            </a:extLst>
          </p:cNvPr>
          <p:cNvSpPr/>
          <p:nvPr/>
        </p:nvSpPr>
        <p:spPr>
          <a:xfrm>
            <a:off x="79269" y="3884307"/>
            <a:ext cx="629728" cy="2203369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8AC38424-7283-4C3F-9BCD-7D47ACA2D467}"/>
              </a:ext>
            </a:extLst>
          </p:cNvPr>
          <p:cNvSpPr/>
          <p:nvPr/>
        </p:nvSpPr>
        <p:spPr>
          <a:xfrm flipH="1">
            <a:off x="4686718" y="3884306"/>
            <a:ext cx="629728" cy="2203369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18FE10-B178-4B27-862C-4DBBB795764C}"/>
              </a:ext>
            </a:extLst>
          </p:cNvPr>
          <p:cNvGrpSpPr/>
          <p:nvPr/>
        </p:nvGrpSpPr>
        <p:grpSpPr>
          <a:xfrm>
            <a:off x="303981" y="1463312"/>
            <a:ext cx="11630310" cy="1788678"/>
            <a:chOff x="303981" y="856619"/>
            <a:chExt cx="11630310" cy="17886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7ADC17-36E2-427F-AC5B-02EF1BB43044}"/>
                </a:ext>
              </a:extLst>
            </p:cNvPr>
            <p:cNvSpPr txBox="1"/>
            <p:nvPr/>
          </p:nvSpPr>
          <p:spPr>
            <a:xfrm>
              <a:off x="476239" y="1018148"/>
              <a:ext cx="1939160" cy="14773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Number of students we have this semester in each state at time </a:t>
              </a: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377370-247F-41D3-8D0B-90DEFD8155DD}"/>
                </a:ext>
              </a:extLst>
            </p:cNvPr>
            <p:cNvSpPr txBox="1"/>
            <p:nvPr/>
          </p:nvSpPr>
          <p:spPr>
            <a:xfrm>
              <a:off x="3242897" y="1018148"/>
              <a:ext cx="1950354" cy="14773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Probabilities of moving amongst each state, averaged across past 5 years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67CC5B-D82D-4650-9324-113E0B7AC6C0}"/>
                </a:ext>
              </a:extLst>
            </p:cNvPr>
            <p:cNvSpPr txBox="1"/>
            <p:nvPr/>
          </p:nvSpPr>
          <p:spPr>
            <a:xfrm>
              <a:off x="8656253" y="1018149"/>
              <a:ext cx="3278038" cy="64633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Estimated number of students in each state next semester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4CABB8-27E7-44D6-AB7D-B0D90F001864}"/>
                </a:ext>
              </a:extLst>
            </p:cNvPr>
            <p:cNvSpPr txBox="1"/>
            <p:nvPr/>
          </p:nvSpPr>
          <p:spPr>
            <a:xfrm>
              <a:off x="2621465" y="1156647"/>
              <a:ext cx="426656" cy="3693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9BB6EB-586D-4FA1-A82E-1B07C1F3E2D5}"/>
                </a:ext>
              </a:extLst>
            </p:cNvPr>
            <p:cNvSpPr txBox="1"/>
            <p:nvPr/>
          </p:nvSpPr>
          <p:spPr>
            <a:xfrm>
              <a:off x="7971363" y="1156647"/>
              <a:ext cx="426656" cy="3693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4EFA6F-34CF-40EB-B79B-59FCF3C03A01}"/>
                </a:ext>
              </a:extLst>
            </p:cNvPr>
            <p:cNvSpPr txBox="1"/>
            <p:nvPr/>
          </p:nvSpPr>
          <p:spPr>
            <a:xfrm>
              <a:off x="5618455" y="1156647"/>
              <a:ext cx="426656" cy="3693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81377A-E6B4-41A4-AB78-98DAAB5F9F8A}"/>
                </a:ext>
              </a:extLst>
            </p:cNvPr>
            <p:cNvSpPr txBox="1"/>
            <p:nvPr/>
          </p:nvSpPr>
          <p:spPr>
            <a:xfrm>
              <a:off x="6239887" y="1018147"/>
              <a:ext cx="1473242" cy="12003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Predicted new entries into each state</a:t>
              </a:r>
            </a:p>
          </p:txBody>
        </p:sp>
        <p:sp>
          <p:nvSpPr>
            <p:cNvPr id="24" name="Left Bracket 23">
              <a:extLst>
                <a:ext uri="{FF2B5EF4-FFF2-40B4-BE49-F238E27FC236}">
                  <a16:creationId xmlns:a16="http://schemas.microsoft.com/office/drawing/2014/main" id="{E1F21BEF-8D62-4DAE-918A-84179091EB80}"/>
                </a:ext>
              </a:extLst>
            </p:cNvPr>
            <p:cNvSpPr/>
            <p:nvPr/>
          </p:nvSpPr>
          <p:spPr>
            <a:xfrm>
              <a:off x="303981" y="856619"/>
              <a:ext cx="629728" cy="1785668"/>
            </a:xfrm>
            <a:prstGeom prst="leftBracket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Left Bracket 24">
              <a:extLst>
                <a:ext uri="{FF2B5EF4-FFF2-40B4-BE49-F238E27FC236}">
                  <a16:creationId xmlns:a16="http://schemas.microsoft.com/office/drawing/2014/main" id="{931B0064-78DC-4F84-9C62-B1C2C5FA6629}"/>
                </a:ext>
              </a:extLst>
            </p:cNvPr>
            <p:cNvSpPr/>
            <p:nvPr/>
          </p:nvSpPr>
          <p:spPr>
            <a:xfrm flipH="1">
              <a:off x="4773350" y="859629"/>
              <a:ext cx="629728" cy="1785668"/>
            </a:xfrm>
            <a:prstGeom prst="leftBracket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67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1540041"/>
            <a:ext cx="11763146" cy="4732421"/>
          </a:xfrm>
        </p:spPr>
        <p:txBody>
          <a:bodyPr>
            <a:normAutofit/>
          </a:bodyPr>
          <a:lstStyle/>
          <a:p>
            <a:pPr marL="457200" indent="-457200" fontAlgn="base"/>
            <a:r>
              <a:rPr lang="en-US" sz="2400" dirty="0">
                <a:latin typeface="+mj-lt"/>
              </a:rPr>
              <a:t>Efficiently process large data</a:t>
            </a:r>
          </a:p>
          <a:p>
            <a:pPr marL="914400" lvl="1" indent="-457200" fontAlgn="base"/>
            <a:r>
              <a:rPr lang="en-US" sz="2200" dirty="0">
                <a:latin typeface="+mj-lt"/>
              </a:rPr>
              <a:t>Combine multiple historical datasets</a:t>
            </a:r>
          </a:p>
          <a:p>
            <a:pPr marL="457200" lvl="1" indent="0" fontAlgn="base">
              <a:buNone/>
            </a:pPr>
            <a:endParaRPr lang="en-US" dirty="0">
              <a:latin typeface="+mj-lt"/>
            </a:endParaRPr>
          </a:p>
          <a:p>
            <a:pPr marL="457200" indent="-457200" fontAlgn="base"/>
            <a:r>
              <a:rPr lang="en-US" sz="2400" dirty="0">
                <a:latin typeface="+mj-lt"/>
              </a:rPr>
              <a:t>Dynamic model</a:t>
            </a:r>
          </a:p>
          <a:p>
            <a:pPr marL="914400" lvl="1" indent="-457200" fontAlgn="base"/>
            <a:r>
              <a:rPr lang="en-US" sz="2200" dirty="0">
                <a:latin typeface="+mj-lt"/>
              </a:rPr>
              <a:t>Enter term predicted, SAS does the rest</a:t>
            </a:r>
          </a:p>
          <a:p>
            <a:pPr marL="457200" lvl="1" indent="0" fontAlgn="base">
              <a:buNone/>
            </a:pPr>
            <a:endParaRPr lang="en-US" dirty="0">
              <a:latin typeface="+mj-lt"/>
            </a:endParaRPr>
          </a:p>
          <a:p>
            <a:pPr marL="457200" indent="-457200" fontAlgn="base"/>
            <a:r>
              <a:rPr lang="en-US" sz="2400" dirty="0">
                <a:latin typeface="+mj-lt"/>
              </a:rPr>
              <a:t>Concatenate multiple variables to create detailed flow states</a:t>
            </a:r>
          </a:p>
          <a:p>
            <a:pPr marL="914400" lvl="1" indent="-457200" fontAlgn="base"/>
            <a:r>
              <a:rPr lang="en-US" sz="2200" dirty="0">
                <a:latin typeface="+mj-lt"/>
              </a:rPr>
              <a:t>Very large Transition Probability Matrices</a:t>
            </a:r>
          </a:p>
          <a:p>
            <a:pPr marL="457200" lvl="1" indent="0" fontAlgn="base">
              <a:buNone/>
            </a:pPr>
            <a:endParaRPr lang="en-US" sz="2200" dirty="0">
              <a:latin typeface="+mj-lt"/>
            </a:endParaRPr>
          </a:p>
          <a:p>
            <a:pPr marL="457200" indent="-457200" fontAlgn="base"/>
            <a:r>
              <a:rPr lang="en-US" sz="2400" dirty="0">
                <a:latin typeface="+mj-lt"/>
              </a:rPr>
              <a:t>Easily conduct multiple kinds of analyses</a:t>
            </a:r>
          </a:p>
          <a:p>
            <a:pPr marL="914400" lvl="1" indent="-457200" fontAlgn="base"/>
            <a:r>
              <a:rPr lang="en-US" sz="2200" dirty="0">
                <a:latin typeface="+mj-lt"/>
              </a:rPr>
              <a:t>Regressions, crosstabulations, matrix algebra, etc.</a:t>
            </a:r>
            <a:endParaRPr lang="en-US" sz="22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Markov Chain Modeling in SAS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94" y="1285875"/>
            <a:ext cx="11850806" cy="5142380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lnSpc>
                <a:spcPts val="1200"/>
              </a:lnSpc>
              <a:buNone/>
            </a:pPr>
            <a:r>
              <a:rPr lang="en-US" sz="2000" b="1" dirty="0">
                <a:latin typeface="+mj-lt"/>
              </a:rPr>
              <a:t>Step 1</a:t>
            </a:r>
          </a:p>
          <a:p>
            <a:pPr fontAlgn="base">
              <a:lnSpc>
                <a:spcPts val="1200"/>
              </a:lnSpc>
            </a:pPr>
            <a:r>
              <a:rPr lang="en-US" sz="2000" dirty="0">
                <a:latin typeface="+mj-lt"/>
              </a:rPr>
              <a:t>Read in the data – student level, most recent term and past 5 years</a:t>
            </a:r>
          </a:p>
          <a:p>
            <a:pPr marL="914400" lvl="1" indent="-457200" fontAlgn="base">
              <a:lnSpc>
                <a:spcPts val="1200"/>
              </a:lnSpc>
            </a:pPr>
            <a:r>
              <a:rPr lang="en-US" sz="1800" dirty="0">
                <a:latin typeface="+mj-lt"/>
              </a:rPr>
              <a:t>Concatenate Degree, Enrollment Status, Class, and Full-time/Part-time</a:t>
            </a:r>
            <a:br>
              <a:rPr lang="en-US" sz="1800" dirty="0">
                <a:latin typeface="+mj-lt"/>
              </a:rPr>
            </a:br>
            <a:endParaRPr lang="en-US" sz="1800" dirty="0">
              <a:latin typeface="+mj-lt"/>
            </a:endParaRPr>
          </a:p>
          <a:p>
            <a:pPr marL="0" indent="0" fontAlgn="base">
              <a:lnSpc>
                <a:spcPts val="1200"/>
              </a:lnSpc>
              <a:buNone/>
            </a:pPr>
            <a:r>
              <a:rPr lang="en-US" sz="2000" b="1" dirty="0">
                <a:latin typeface="+mj-lt"/>
              </a:rPr>
              <a:t>Step 2</a:t>
            </a:r>
          </a:p>
          <a:p>
            <a:pPr marL="457200" indent="-457200" fontAlgn="base">
              <a:lnSpc>
                <a:spcPts val="1200"/>
              </a:lnSpc>
            </a:pPr>
            <a:r>
              <a:rPr lang="en-US" sz="2000" dirty="0">
                <a:latin typeface="+mj-lt"/>
              </a:rPr>
              <a:t>Create five semester pairings of Springs &gt; Falls (or Falls &gt; Springs)</a:t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  <a:p>
            <a:pPr marL="0" lvl="0" indent="0" fontAlgn="base">
              <a:lnSpc>
                <a:spcPts val="1200"/>
              </a:lnSpc>
              <a:buNone/>
            </a:pPr>
            <a:r>
              <a:rPr lang="en-US" sz="2000" b="1" dirty="0">
                <a:latin typeface="Franklin Gothic Medium" panose="020B0603020102020204"/>
              </a:rPr>
              <a:t>Step 3</a:t>
            </a:r>
          </a:p>
          <a:p>
            <a:pPr marL="457200" lvl="0" indent="-457200" fontAlgn="base">
              <a:lnSpc>
                <a:spcPts val="1200"/>
              </a:lnSpc>
            </a:pPr>
            <a:r>
              <a:rPr lang="en-US" sz="2000" dirty="0">
                <a:latin typeface="Franklin Gothic Medium" panose="020B0603020102020204"/>
              </a:rPr>
              <a:t>Create five transition probability matrices for each semester pairing</a:t>
            </a:r>
          </a:p>
          <a:p>
            <a:pPr marL="914400" lvl="1" indent="-457200" fontAlgn="base">
              <a:lnSpc>
                <a:spcPts val="1200"/>
              </a:lnSpc>
            </a:pPr>
            <a:r>
              <a:rPr lang="en-US" sz="1800" dirty="0">
                <a:latin typeface="Franklin Gothic Medium" panose="020B0603020102020204"/>
              </a:rPr>
              <a:t>Compare semester pairings to see what percentage of students in each flow state retained, dropped out, or moved to another flow state</a:t>
            </a:r>
          </a:p>
          <a:p>
            <a:pPr marL="0" lvl="0" indent="0" fontAlgn="base">
              <a:lnSpc>
                <a:spcPts val="1200"/>
              </a:lnSpc>
              <a:buNone/>
            </a:pPr>
            <a:r>
              <a:rPr lang="en-US" sz="2000" b="1" dirty="0">
                <a:latin typeface="Franklin Gothic Medium" panose="020B0603020102020204"/>
              </a:rPr>
              <a:t>Step 4</a:t>
            </a:r>
          </a:p>
          <a:p>
            <a:pPr marL="457200" lvl="0" indent="-457200" fontAlgn="base">
              <a:lnSpc>
                <a:spcPts val="1200"/>
              </a:lnSpc>
            </a:pPr>
            <a:r>
              <a:rPr lang="en-US" sz="2000" dirty="0">
                <a:latin typeface="Franklin Gothic Medium" panose="020B0603020102020204"/>
              </a:rPr>
              <a:t>Average across the five transition probability matrices to create an overall Transition Probability Matrix</a:t>
            </a:r>
            <a:br>
              <a:rPr lang="en-US" sz="2000" dirty="0">
                <a:latin typeface="Franklin Gothic Medium" panose="020B0603020102020204"/>
              </a:rPr>
            </a:br>
            <a:endParaRPr lang="en-US" sz="2000" dirty="0">
              <a:latin typeface="Franklin Gothic Medium" panose="020B0603020102020204"/>
            </a:endParaRPr>
          </a:p>
          <a:p>
            <a:pPr marL="0" lvl="0" indent="0" fontAlgn="base">
              <a:lnSpc>
                <a:spcPts val="1200"/>
              </a:lnSpc>
              <a:buNone/>
            </a:pPr>
            <a:r>
              <a:rPr lang="en-US" sz="2000" b="1" dirty="0">
                <a:latin typeface="Franklin Gothic Medium" panose="020B0603020102020204"/>
              </a:rPr>
              <a:t>Step 5</a:t>
            </a:r>
          </a:p>
          <a:p>
            <a:pPr marL="457200" lvl="0" indent="-457200" fontAlgn="base">
              <a:lnSpc>
                <a:spcPts val="1200"/>
              </a:lnSpc>
            </a:pPr>
            <a:r>
              <a:rPr lang="en-US" sz="2000" dirty="0">
                <a:latin typeface="Franklin Gothic Medium" panose="020B0603020102020204"/>
              </a:rPr>
              <a:t>Pull in last semester’s enrollment values as our baseline population</a:t>
            </a:r>
            <a:br>
              <a:rPr lang="en-US" sz="2000" dirty="0">
                <a:latin typeface="Franklin Gothic Medium" panose="020B0603020102020204"/>
              </a:rPr>
            </a:br>
            <a:endParaRPr lang="en-US" sz="2000" dirty="0">
              <a:latin typeface="Franklin Gothic Medium" panose="020B0603020102020204"/>
            </a:endParaRPr>
          </a:p>
          <a:p>
            <a:pPr marL="0" lvl="0" indent="0" fontAlgn="base">
              <a:lnSpc>
                <a:spcPts val="1200"/>
              </a:lnSpc>
              <a:buNone/>
            </a:pPr>
            <a:r>
              <a:rPr lang="en-US" sz="2000" b="1" dirty="0">
                <a:latin typeface="Franklin Gothic Medium" panose="020B0603020102020204"/>
              </a:rPr>
              <a:t>Step 6</a:t>
            </a:r>
          </a:p>
          <a:p>
            <a:pPr marL="457200" lvl="0" indent="-457200" fontAlgn="base">
              <a:lnSpc>
                <a:spcPts val="1200"/>
              </a:lnSpc>
            </a:pPr>
            <a:r>
              <a:rPr lang="en-US" sz="2000" dirty="0">
                <a:latin typeface="Franklin Gothic Medium" panose="020B0603020102020204"/>
              </a:rPr>
              <a:t>Use linear regression to model new entries</a:t>
            </a:r>
            <a:br>
              <a:rPr lang="en-US" sz="2000" dirty="0">
                <a:latin typeface="Franklin Gothic Medium" panose="020B0603020102020204"/>
              </a:rPr>
            </a:br>
            <a:endParaRPr lang="en-US" sz="2000" dirty="0">
              <a:latin typeface="Franklin Gothic Medium" panose="020B0603020102020204"/>
            </a:endParaRPr>
          </a:p>
          <a:p>
            <a:pPr marL="0" lvl="0" indent="0" fontAlgn="base">
              <a:lnSpc>
                <a:spcPts val="1200"/>
              </a:lnSpc>
              <a:buNone/>
            </a:pPr>
            <a:r>
              <a:rPr lang="en-US" sz="2000" b="1" dirty="0">
                <a:latin typeface="Franklin Gothic Medium" panose="020B0603020102020204"/>
              </a:rPr>
              <a:t>Step 7</a:t>
            </a:r>
          </a:p>
          <a:p>
            <a:pPr marL="457200" lvl="0" indent="-457200" fontAlgn="base">
              <a:lnSpc>
                <a:spcPts val="1200"/>
              </a:lnSpc>
            </a:pPr>
            <a:r>
              <a:rPr lang="en-US" sz="2000" dirty="0">
                <a:latin typeface="Franklin Gothic Medium" panose="020B0603020102020204"/>
              </a:rPr>
              <a:t>Use PROC IML to forecast enrollment for next semester!</a:t>
            </a:r>
          </a:p>
          <a:p>
            <a:pPr marL="457200" lvl="0" indent="-457200" fontAlgn="base">
              <a:lnSpc>
                <a:spcPts val="1200"/>
              </a:lnSpc>
            </a:pPr>
            <a:endParaRPr lang="en-US" sz="2000" dirty="0">
              <a:latin typeface="Franklin Gothic Medium" panose="020B0603020102020204"/>
            </a:endParaRPr>
          </a:p>
          <a:p>
            <a:pPr marL="0" lvl="0" indent="0" fontAlgn="base">
              <a:lnSpc>
                <a:spcPts val="1800"/>
              </a:lnSpc>
              <a:buNone/>
            </a:pPr>
            <a:endParaRPr lang="en-US" sz="2000" dirty="0">
              <a:latin typeface="Franklin Gothic Medium" panose="020B06030201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SAS Methodology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Dynamic SAS Programming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3CBC443-250E-4134-AB93-383C2E30C8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814283"/>
              </p:ext>
            </p:extLst>
          </p:nvPr>
        </p:nvGraphicFramePr>
        <p:xfrm>
          <a:off x="1064526" y="1610436"/>
          <a:ext cx="10372298" cy="4623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FD3DC12-12D1-4110-8CAA-B11C5328B8F7}"/>
              </a:ext>
            </a:extLst>
          </p:cNvPr>
          <p:cNvSpPr txBox="1"/>
          <p:nvPr/>
        </p:nvSpPr>
        <p:spPr>
          <a:xfrm>
            <a:off x="4462061" y="2883580"/>
            <a:ext cx="2257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Minimizes </a:t>
            </a:r>
            <a:br>
              <a:rPr lang="en-US" sz="2000" dirty="0"/>
            </a:br>
            <a:r>
              <a:rPr lang="en-US" sz="2000" dirty="0"/>
              <a:t>risk of user-error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Simple to update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Efficient</a:t>
            </a:r>
          </a:p>
        </p:txBody>
      </p:sp>
    </p:spTree>
    <p:extLst>
      <p:ext uri="{BB962C8B-B14F-4D97-AF65-F5344CB8AC3E}">
        <p14:creationId xmlns:p14="http://schemas.microsoft.com/office/powerpoint/2010/main" val="8599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AD324-4688-4E8A-9FC6-1C0428F46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337" y="859224"/>
            <a:ext cx="3647249" cy="2428556"/>
          </a:xfrm>
          <a:prstGeom prst="rect">
            <a:avLst/>
          </a:prstGeom>
          <a:effectLst>
            <a:glow rad="63500">
              <a:schemeClr val="tx1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56A066-B7BE-45B5-8FB2-FE674CA94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26" y="975192"/>
            <a:ext cx="3122852" cy="420556"/>
          </a:xfrm>
          <a:prstGeom prst="rect">
            <a:avLst/>
          </a:prstGeom>
          <a:effectLst>
            <a:glow rad="63500">
              <a:schemeClr val="tx1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4E441-3550-4637-AAC9-F820EDEEE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305" y="226621"/>
            <a:ext cx="4528957" cy="6122319"/>
          </a:xfrm>
          <a:prstGeom prst="rect">
            <a:avLst/>
          </a:prstGeom>
          <a:effectLst>
            <a:glow rad="63500">
              <a:schemeClr val="tx2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568D01-1D4C-455A-80A8-51C5DA6284A4}"/>
              </a:ext>
            </a:extLst>
          </p:cNvPr>
          <p:cNvSpPr/>
          <p:nvPr/>
        </p:nvSpPr>
        <p:spPr>
          <a:xfrm>
            <a:off x="1801320" y="1203913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4DAAA8-CDF6-4607-9544-EBDC8FF89D40}"/>
              </a:ext>
            </a:extLst>
          </p:cNvPr>
          <p:cNvSpPr txBox="1"/>
          <p:nvPr/>
        </p:nvSpPr>
        <p:spPr>
          <a:xfrm>
            <a:off x="186026" y="222748"/>
            <a:ext cx="17716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only element the user changes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22B4DB-F55E-46EA-9227-91605A489375}"/>
              </a:ext>
            </a:extLst>
          </p:cNvPr>
          <p:cNvCxnSpPr>
            <a:cxnSpLocks/>
          </p:cNvCxnSpPr>
          <p:nvPr/>
        </p:nvCxnSpPr>
        <p:spPr>
          <a:xfrm>
            <a:off x="1695450" y="662913"/>
            <a:ext cx="260886" cy="522557"/>
          </a:xfrm>
          <a:prstGeom prst="straightConnector1">
            <a:avLst/>
          </a:prstGeom>
          <a:ln w="15875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4372C2-1362-402A-8B35-8B80FD4B681F}"/>
              </a:ext>
            </a:extLst>
          </p:cNvPr>
          <p:cNvSpPr txBox="1"/>
          <p:nvPr/>
        </p:nvSpPr>
        <p:spPr>
          <a:xfrm>
            <a:off x="685800" y="1909602"/>
            <a:ext cx="2861134" cy="830997"/>
          </a:xfrm>
          <a:prstGeom prst="rect">
            <a:avLst/>
          </a:prstGeom>
          <a:noFill/>
          <a:ln>
            <a:noFill/>
          </a:ln>
          <a:effectLst>
            <a:glow rad="800100">
              <a:schemeClr val="tx1">
                <a:lumMod val="20000"/>
                <a:lumOff val="8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SAS processes simple mathematics to create variables for past semesters.</a:t>
            </a:r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D55DD-9894-422D-AF7E-9FF5377EF3F8}"/>
              </a:ext>
            </a:extLst>
          </p:cNvPr>
          <p:cNvSpPr txBox="1"/>
          <p:nvPr/>
        </p:nvSpPr>
        <p:spPr>
          <a:xfrm>
            <a:off x="826301" y="2809510"/>
            <a:ext cx="2547615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Given a projection term of ‘201801’, code resolves: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semester0 = 201801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semester1 = 201708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semester2 = 201701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semester3 = 201608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semester4 = 201601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semester5 = 201508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semester6 = 201501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semester7 = 201408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semester8 = 201401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semester9 = 201308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semester10 = 201301</a:t>
            </a:r>
          </a:p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semester11 = 201208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1943EF-8C14-4585-89F1-EEB68ECCC81D}"/>
              </a:ext>
            </a:extLst>
          </p:cNvPr>
          <p:cNvSpPr txBox="1"/>
          <p:nvPr/>
        </p:nvSpPr>
        <p:spPr>
          <a:xfrm>
            <a:off x="9629775" y="3680321"/>
            <a:ext cx="2171700" cy="15766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The CALL SYMPUT routine creates macro variables for each semester that assign the calculated semester values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6D3F81-FD6F-454F-A046-ABC5C6D748BC}"/>
              </a:ext>
            </a:extLst>
          </p:cNvPr>
          <p:cNvCxnSpPr>
            <a:cxnSpLocks/>
          </p:cNvCxnSpPr>
          <p:nvPr/>
        </p:nvCxnSpPr>
        <p:spPr>
          <a:xfrm flipV="1">
            <a:off x="3290258" y="1840691"/>
            <a:ext cx="604751" cy="484410"/>
          </a:xfrm>
          <a:prstGeom prst="straightConnector1">
            <a:avLst/>
          </a:prstGeom>
          <a:ln w="15875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10E83A-F77B-42D3-A180-DEEDAF064B64}"/>
              </a:ext>
            </a:extLst>
          </p:cNvPr>
          <p:cNvCxnSpPr>
            <a:cxnSpLocks/>
          </p:cNvCxnSpPr>
          <p:nvPr/>
        </p:nvCxnSpPr>
        <p:spPr>
          <a:xfrm flipH="1" flipV="1">
            <a:off x="9039519" y="3287780"/>
            <a:ext cx="590256" cy="785083"/>
          </a:xfrm>
          <a:prstGeom prst="straightConnector1">
            <a:avLst/>
          </a:prstGeom>
          <a:ln w="15875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6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25967F-1ABC-400D-9626-7306CEFF2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216803"/>
            <a:ext cx="3571875" cy="6143625"/>
          </a:xfrm>
          <a:prstGeom prst="rect">
            <a:avLst/>
          </a:prstGeom>
          <a:effectLst>
            <a:glow rad="63500">
              <a:schemeClr val="tx1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0B6C18-6E66-4C91-B1F0-D0B7CF1F9524}"/>
              </a:ext>
            </a:extLst>
          </p:cNvPr>
          <p:cNvCxnSpPr>
            <a:cxnSpLocks/>
          </p:cNvCxnSpPr>
          <p:nvPr/>
        </p:nvCxnSpPr>
        <p:spPr>
          <a:xfrm flipH="1">
            <a:off x="2914944" y="450895"/>
            <a:ext cx="1618956" cy="1"/>
          </a:xfrm>
          <a:prstGeom prst="straightConnector1">
            <a:avLst/>
          </a:prstGeom>
          <a:ln w="15875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B12C23-780A-4B11-88CA-3A90B816F63C}"/>
              </a:ext>
            </a:extLst>
          </p:cNvPr>
          <p:cNvSpPr txBox="1"/>
          <p:nvPr/>
        </p:nvSpPr>
        <p:spPr>
          <a:xfrm>
            <a:off x="4443701" y="290988"/>
            <a:ext cx="177165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creating macro variables for each student category within a PROC SQL step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F513FF-38B2-468F-812E-BAFCC7360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881" y="216803"/>
            <a:ext cx="4224656" cy="6214333"/>
          </a:xfrm>
          <a:prstGeom prst="rect">
            <a:avLst/>
          </a:prstGeom>
          <a:effectLst>
            <a:glow rad="63500">
              <a:schemeClr val="accent2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D542CD-91A6-477D-8024-9564EA63AC07}"/>
              </a:ext>
            </a:extLst>
          </p:cNvPr>
          <p:cNvSpPr txBox="1"/>
          <p:nvPr/>
        </p:nvSpPr>
        <p:spPr>
          <a:xfrm>
            <a:off x="9476043" y="2643881"/>
            <a:ext cx="217617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50000"/>
                    </a:schemeClr>
                  </a:glow>
                </a:effectLst>
              </a:rPr>
              <a:t>call the macro variables anywhere throughout the program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8713F3-1826-45AE-AA82-965743728F4B}"/>
              </a:ext>
            </a:extLst>
          </p:cNvPr>
          <p:cNvSpPr/>
          <p:nvPr/>
        </p:nvSpPr>
        <p:spPr>
          <a:xfrm>
            <a:off x="9116520" y="624453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6D3C0F-30C2-4E40-BEFB-65F4D6B5D567}"/>
              </a:ext>
            </a:extLst>
          </p:cNvPr>
          <p:cNvSpPr/>
          <p:nvPr/>
        </p:nvSpPr>
        <p:spPr>
          <a:xfrm>
            <a:off x="9301451" y="827283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A31105-CA43-4EB7-92DB-13F1EC5969CF}"/>
              </a:ext>
            </a:extLst>
          </p:cNvPr>
          <p:cNvSpPr/>
          <p:nvPr/>
        </p:nvSpPr>
        <p:spPr>
          <a:xfrm>
            <a:off x="8717770" y="1032103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F2D89F-AC0A-4BB9-A5E2-680D3DE0A684}"/>
              </a:ext>
            </a:extLst>
          </p:cNvPr>
          <p:cNvSpPr/>
          <p:nvPr/>
        </p:nvSpPr>
        <p:spPr>
          <a:xfrm>
            <a:off x="8984789" y="1255973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B57B7-BC87-4A31-816D-B2BD5B79EC36}"/>
              </a:ext>
            </a:extLst>
          </p:cNvPr>
          <p:cNvSpPr/>
          <p:nvPr/>
        </p:nvSpPr>
        <p:spPr>
          <a:xfrm>
            <a:off x="9187151" y="1456943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748DFC-2BDB-4C1C-A3DC-9E29F8F3F438}"/>
              </a:ext>
            </a:extLst>
          </p:cNvPr>
          <p:cNvSpPr/>
          <p:nvPr/>
        </p:nvSpPr>
        <p:spPr>
          <a:xfrm>
            <a:off x="9187151" y="1675138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51B596-25E1-4A1F-B361-7583C2E9CB1E}"/>
              </a:ext>
            </a:extLst>
          </p:cNvPr>
          <p:cNvSpPr/>
          <p:nvPr/>
        </p:nvSpPr>
        <p:spPr>
          <a:xfrm>
            <a:off x="8809582" y="1882262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C9DC46-4C74-42D3-89F2-66DEB46886E8}"/>
              </a:ext>
            </a:extLst>
          </p:cNvPr>
          <p:cNvSpPr/>
          <p:nvPr/>
        </p:nvSpPr>
        <p:spPr>
          <a:xfrm>
            <a:off x="7510752" y="3541908"/>
            <a:ext cx="1128424" cy="170569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944F680-5596-43B4-B4B5-318BBB56E017}"/>
              </a:ext>
            </a:extLst>
          </p:cNvPr>
          <p:cNvCxnSpPr>
            <a:cxnSpLocks/>
          </p:cNvCxnSpPr>
          <p:nvPr/>
        </p:nvCxnSpPr>
        <p:spPr>
          <a:xfrm flipH="1" flipV="1">
            <a:off x="10004686" y="1882263"/>
            <a:ext cx="530869" cy="761618"/>
          </a:xfrm>
          <a:prstGeom prst="straightConnector1">
            <a:avLst/>
          </a:prstGeom>
          <a:ln w="15875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C8A54C2-0344-4E19-AFE5-542C3069352E}"/>
              </a:ext>
            </a:extLst>
          </p:cNvPr>
          <p:cNvCxnSpPr>
            <a:cxnSpLocks/>
          </p:cNvCxnSpPr>
          <p:nvPr/>
        </p:nvCxnSpPr>
        <p:spPr>
          <a:xfrm flipH="1">
            <a:off x="8809583" y="3442461"/>
            <a:ext cx="972791" cy="184731"/>
          </a:xfrm>
          <a:prstGeom prst="straightConnector1">
            <a:avLst/>
          </a:prstGeom>
          <a:ln w="15875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7C81636-5F09-454E-BD1D-1CF75EC178C1}"/>
              </a:ext>
            </a:extLst>
          </p:cNvPr>
          <p:cNvSpPr/>
          <p:nvPr/>
        </p:nvSpPr>
        <p:spPr>
          <a:xfrm>
            <a:off x="7647835" y="6055628"/>
            <a:ext cx="1019916" cy="180975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B66F591-9107-4957-84A6-CA3196D6A21C}"/>
              </a:ext>
            </a:extLst>
          </p:cNvPr>
          <p:cNvCxnSpPr>
            <a:cxnSpLocks/>
          </p:cNvCxnSpPr>
          <p:nvPr/>
        </p:nvCxnSpPr>
        <p:spPr>
          <a:xfrm flipH="1">
            <a:off x="8809583" y="3541908"/>
            <a:ext cx="1195103" cy="2256545"/>
          </a:xfrm>
          <a:prstGeom prst="straightConnector1">
            <a:avLst/>
          </a:prstGeom>
          <a:ln w="15875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D24935F-60A5-41D5-8ABC-42B21ED69120}"/>
              </a:ext>
            </a:extLst>
          </p:cNvPr>
          <p:cNvSpPr/>
          <p:nvPr/>
        </p:nvSpPr>
        <p:spPr>
          <a:xfrm>
            <a:off x="1450381" y="640276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7FF449-2850-4026-8DF2-4183AB5E5AC1}"/>
              </a:ext>
            </a:extLst>
          </p:cNvPr>
          <p:cNvSpPr/>
          <p:nvPr/>
        </p:nvSpPr>
        <p:spPr>
          <a:xfrm>
            <a:off x="1450381" y="1456943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E714D2-53B5-4B99-8A22-95A9FA186FFC}"/>
              </a:ext>
            </a:extLst>
          </p:cNvPr>
          <p:cNvSpPr/>
          <p:nvPr/>
        </p:nvSpPr>
        <p:spPr>
          <a:xfrm>
            <a:off x="1450381" y="2281999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DBB9CE-966C-4CCC-B830-1ECB32DDE4A7}"/>
              </a:ext>
            </a:extLst>
          </p:cNvPr>
          <p:cNvSpPr/>
          <p:nvPr/>
        </p:nvSpPr>
        <p:spPr>
          <a:xfrm>
            <a:off x="1450380" y="3114438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0360AF-1303-40AE-BB70-48519912A656}"/>
              </a:ext>
            </a:extLst>
          </p:cNvPr>
          <p:cNvSpPr/>
          <p:nvPr/>
        </p:nvSpPr>
        <p:spPr>
          <a:xfrm>
            <a:off x="1450381" y="3927895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5C890F8-39C6-45BF-B984-A1DFC6667CD7}"/>
              </a:ext>
            </a:extLst>
          </p:cNvPr>
          <p:cNvSpPr/>
          <p:nvPr/>
        </p:nvSpPr>
        <p:spPr>
          <a:xfrm>
            <a:off x="1450381" y="4758130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26AC03-E63E-4EBA-8640-FDFCA9C1AF19}"/>
              </a:ext>
            </a:extLst>
          </p:cNvPr>
          <p:cNvSpPr/>
          <p:nvPr/>
        </p:nvSpPr>
        <p:spPr>
          <a:xfrm>
            <a:off x="1450381" y="5563473"/>
            <a:ext cx="595223" cy="18378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8AD496B-E30D-40FE-A61B-254503EFA753}"/>
              </a:ext>
            </a:extLst>
          </p:cNvPr>
          <p:cNvSpPr txBox="1"/>
          <p:nvPr/>
        </p:nvSpPr>
        <p:spPr>
          <a:xfrm>
            <a:off x="7390350" y="1194444"/>
            <a:ext cx="463867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glow rad="635000">
                    <a:srgbClr val="00B0F0">
                      <a:alpha val="25000"/>
                    </a:srgbClr>
                  </a:glow>
                </a:effectLst>
              </a:rPr>
              <a:t>macro program that loops through every distinct flow state and conducts a linear regression to predict new entries into each flow state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622BFF-AA26-4EB7-9107-6E3707EB6193}"/>
              </a:ext>
            </a:extLst>
          </p:cNvPr>
          <p:cNvSpPr txBox="1"/>
          <p:nvPr/>
        </p:nvSpPr>
        <p:spPr>
          <a:xfrm>
            <a:off x="8389136" y="5494106"/>
            <a:ext cx="26865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glow rad="6350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uses macro variables for each flow state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6BB80B-89E6-4420-AF2D-B4FCECF3A56A}"/>
              </a:ext>
            </a:extLst>
          </p:cNvPr>
          <p:cNvGrpSpPr/>
          <p:nvPr/>
        </p:nvGrpSpPr>
        <p:grpSpPr>
          <a:xfrm>
            <a:off x="7754364" y="2441684"/>
            <a:ext cx="3790951" cy="2609850"/>
            <a:chOff x="7754364" y="2141428"/>
            <a:chExt cx="3790951" cy="260985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0DC0F90-F42A-41AD-88E0-5A26417CB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4365" y="2141428"/>
              <a:ext cx="3790950" cy="2609850"/>
            </a:xfrm>
            <a:prstGeom prst="rect">
              <a:avLst/>
            </a:prstGeom>
            <a:effectLst>
              <a:glow rad="63500">
                <a:schemeClr val="tx2">
                  <a:lumMod val="20000"/>
                  <a:lumOff val="80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334060D-B0FE-4788-8383-9879B3EA075D}"/>
                </a:ext>
              </a:extLst>
            </p:cNvPr>
            <p:cNvSpPr/>
            <p:nvPr/>
          </p:nvSpPr>
          <p:spPr>
            <a:xfrm>
              <a:off x="9005034" y="2352675"/>
              <a:ext cx="491391" cy="20002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0888B5-BB80-44C2-A191-4DADAC2B4B9B}"/>
                </a:ext>
              </a:extLst>
            </p:cNvPr>
            <p:cNvSpPr/>
            <p:nvPr/>
          </p:nvSpPr>
          <p:spPr>
            <a:xfrm>
              <a:off x="9005033" y="3000375"/>
              <a:ext cx="748567" cy="200022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FFE550C-5864-482A-8E01-7A157F422DA2}"/>
                </a:ext>
              </a:extLst>
            </p:cNvPr>
            <p:cNvSpPr/>
            <p:nvPr/>
          </p:nvSpPr>
          <p:spPr>
            <a:xfrm>
              <a:off x="7754365" y="4562981"/>
              <a:ext cx="465710" cy="188297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6304106-92A2-4E3F-98CC-21AA22BA862D}"/>
                </a:ext>
              </a:extLst>
            </p:cNvPr>
            <p:cNvSpPr/>
            <p:nvPr/>
          </p:nvSpPr>
          <p:spPr>
            <a:xfrm>
              <a:off x="7754364" y="2141428"/>
              <a:ext cx="1084835" cy="211247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DCA51CC-A41B-43F7-9130-4BDCB4A23DDB}"/>
                </a:ext>
              </a:extLst>
            </p:cNvPr>
            <p:cNvSpPr/>
            <p:nvPr/>
          </p:nvSpPr>
          <p:spPr>
            <a:xfrm>
              <a:off x="7754364" y="4327495"/>
              <a:ext cx="961012" cy="206406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68B91B4-6730-4FAC-AE18-95C3F5745123}"/>
              </a:ext>
            </a:extLst>
          </p:cNvPr>
          <p:cNvGrpSpPr/>
          <p:nvPr/>
        </p:nvGrpSpPr>
        <p:grpSpPr>
          <a:xfrm>
            <a:off x="151870" y="286503"/>
            <a:ext cx="6502415" cy="6335572"/>
            <a:chOff x="151870" y="-13753"/>
            <a:chExt cx="6502415" cy="633557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BCA8EE3-3A2A-4D3D-8DE1-B103AAFEB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50" y="381000"/>
              <a:ext cx="6370012" cy="5934075"/>
            </a:xfrm>
            <a:prstGeom prst="rect">
              <a:avLst/>
            </a:prstGeom>
            <a:effectLst>
              <a:glow rad="63500">
                <a:schemeClr val="tx1">
                  <a:lumMod val="20000"/>
                  <a:lumOff val="80000"/>
                  <a:alpha val="40000"/>
                </a:schemeClr>
              </a:glow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727399-85C1-47E6-A8EE-880C2A324AA5}"/>
                </a:ext>
              </a:extLst>
            </p:cNvPr>
            <p:cNvSpPr txBox="1"/>
            <p:nvPr/>
          </p:nvSpPr>
          <p:spPr>
            <a:xfrm>
              <a:off x="4795778" y="-13753"/>
              <a:ext cx="1858507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ffectLst>
                    <a:glow rad="635000">
                      <a:srgbClr val="00B0F0">
                        <a:alpha val="25000"/>
                      </a:srgbClr>
                    </a:glow>
                  </a:effectLst>
                </a:rPr>
                <a:t>macro program that compares semester pairs </a:t>
              </a:r>
            </a:p>
            <a:p>
              <a:pPr algn="ctr"/>
              <a:r>
                <a:rPr lang="en-US" sz="1600" dirty="0">
                  <a:effectLst>
                    <a:glow rad="635000">
                      <a:srgbClr val="00B0F0">
                        <a:alpha val="25000"/>
                      </a:srgbClr>
                    </a:glow>
                  </a:effectLst>
                </a:rPr>
                <a:t>to identify new entries between first and second semester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3205801-F438-4828-BD1B-F1BF807DE202}"/>
                </a:ext>
              </a:extLst>
            </p:cNvPr>
            <p:cNvSpPr/>
            <p:nvPr/>
          </p:nvSpPr>
          <p:spPr>
            <a:xfrm>
              <a:off x="2035397" y="1219200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94BF7DC-B993-4D06-9480-34E2036DE403}"/>
                </a:ext>
              </a:extLst>
            </p:cNvPr>
            <p:cNvSpPr/>
            <p:nvPr/>
          </p:nvSpPr>
          <p:spPr>
            <a:xfrm>
              <a:off x="3300010" y="1219200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3D645A1-8B4B-4685-852D-EA34CA460FCA}"/>
                </a:ext>
              </a:extLst>
            </p:cNvPr>
            <p:cNvSpPr/>
            <p:nvPr/>
          </p:nvSpPr>
          <p:spPr>
            <a:xfrm>
              <a:off x="1728384" y="2857500"/>
              <a:ext cx="1110065" cy="16192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1FB5615-D6A3-416C-8C88-D369E44006EA}"/>
                </a:ext>
              </a:extLst>
            </p:cNvPr>
            <p:cNvSpPr/>
            <p:nvPr/>
          </p:nvSpPr>
          <p:spPr>
            <a:xfrm>
              <a:off x="3105086" y="2867024"/>
              <a:ext cx="1110065" cy="16192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D3A34F1-6811-4101-B456-040E605325C2}"/>
                </a:ext>
              </a:extLst>
            </p:cNvPr>
            <p:cNvSpPr/>
            <p:nvPr/>
          </p:nvSpPr>
          <p:spPr>
            <a:xfrm>
              <a:off x="2222944" y="3062287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A8A839-7AC8-46A3-B651-E3626CAAB814}"/>
                </a:ext>
              </a:extLst>
            </p:cNvPr>
            <p:cNvSpPr txBox="1"/>
            <p:nvPr/>
          </p:nvSpPr>
          <p:spPr>
            <a:xfrm>
              <a:off x="3892596" y="5335021"/>
              <a:ext cx="26036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ffectLst>
                    <a:glow rad="635000">
                      <a:schemeClr val="accent1">
                        <a:lumMod val="60000"/>
                        <a:lumOff val="40000"/>
                        <a:alpha val="40000"/>
                      </a:schemeClr>
                    </a:glow>
                  </a:effectLst>
                </a:rPr>
                <a:t>uses macro variables to determine semester pairs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CB3F2AE-6082-4DF4-A42D-43F391D278F6}"/>
                </a:ext>
              </a:extLst>
            </p:cNvPr>
            <p:cNvSpPr/>
            <p:nvPr/>
          </p:nvSpPr>
          <p:spPr>
            <a:xfrm>
              <a:off x="3486230" y="3062287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72B2B98-F577-48D6-9646-230CE8AF6536}"/>
                </a:ext>
              </a:extLst>
            </p:cNvPr>
            <p:cNvSpPr/>
            <p:nvPr/>
          </p:nvSpPr>
          <p:spPr>
            <a:xfrm>
              <a:off x="2222944" y="3276599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37CC2D1-A23B-4148-A9EF-1333D36BAA3B}"/>
                </a:ext>
              </a:extLst>
            </p:cNvPr>
            <p:cNvSpPr/>
            <p:nvPr/>
          </p:nvSpPr>
          <p:spPr>
            <a:xfrm>
              <a:off x="3486230" y="3267073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CD63810-806F-4DF0-AC5C-AD0CD71F1A06}"/>
                </a:ext>
              </a:extLst>
            </p:cNvPr>
            <p:cNvSpPr/>
            <p:nvPr/>
          </p:nvSpPr>
          <p:spPr>
            <a:xfrm>
              <a:off x="2222944" y="3490911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C263965-5A03-4DC3-B54A-C3A0A6A691FD}"/>
                </a:ext>
              </a:extLst>
            </p:cNvPr>
            <p:cNvSpPr/>
            <p:nvPr/>
          </p:nvSpPr>
          <p:spPr>
            <a:xfrm>
              <a:off x="3486230" y="3476621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1841B8B-EEF8-4775-94A0-E153ECCF0316}"/>
                </a:ext>
              </a:extLst>
            </p:cNvPr>
            <p:cNvSpPr/>
            <p:nvPr/>
          </p:nvSpPr>
          <p:spPr>
            <a:xfrm>
              <a:off x="2222944" y="3686175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AA6E813-1F22-4152-BB87-AAFC60A54AE2}"/>
                </a:ext>
              </a:extLst>
            </p:cNvPr>
            <p:cNvSpPr/>
            <p:nvPr/>
          </p:nvSpPr>
          <p:spPr>
            <a:xfrm>
              <a:off x="3486230" y="3686175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45E62FD-189F-466C-9907-660C9812B83E}"/>
                </a:ext>
              </a:extLst>
            </p:cNvPr>
            <p:cNvSpPr/>
            <p:nvPr/>
          </p:nvSpPr>
          <p:spPr>
            <a:xfrm>
              <a:off x="2251455" y="3900487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C7F089E-9EB2-4A95-B1A5-481636F4D12E}"/>
                </a:ext>
              </a:extLst>
            </p:cNvPr>
            <p:cNvSpPr/>
            <p:nvPr/>
          </p:nvSpPr>
          <p:spPr>
            <a:xfrm>
              <a:off x="3500246" y="3883819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69BC769-E5D7-49D4-B3D9-F59536D5BE63}"/>
                </a:ext>
              </a:extLst>
            </p:cNvPr>
            <p:cNvSpPr/>
            <p:nvPr/>
          </p:nvSpPr>
          <p:spPr>
            <a:xfrm>
              <a:off x="3390464" y="4096939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DBFC9AC-7C2C-4A5F-B932-25E210B89D40}"/>
                </a:ext>
              </a:extLst>
            </p:cNvPr>
            <p:cNvSpPr/>
            <p:nvPr/>
          </p:nvSpPr>
          <p:spPr>
            <a:xfrm>
              <a:off x="1034531" y="5510052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EF6ABED-9A23-4049-8AD3-00FDCD54C0B1}"/>
                </a:ext>
              </a:extLst>
            </p:cNvPr>
            <p:cNvSpPr/>
            <p:nvPr/>
          </p:nvSpPr>
          <p:spPr>
            <a:xfrm>
              <a:off x="2150940" y="5510212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25ED3A7-93ED-437F-AF03-1D7E007EB201}"/>
                </a:ext>
              </a:extLst>
            </p:cNvPr>
            <p:cNvSpPr/>
            <p:nvPr/>
          </p:nvSpPr>
          <p:spPr>
            <a:xfrm>
              <a:off x="1013269" y="5724364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E95A51F-DFCF-4DB8-B41E-0712A094BC95}"/>
                </a:ext>
              </a:extLst>
            </p:cNvPr>
            <p:cNvSpPr/>
            <p:nvPr/>
          </p:nvSpPr>
          <p:spPr>
            <a:xfrm>
              <a:off x="2129678" y="5724524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615E9D0-140F-40F3-8D94-DE51B3775417}"/>
                </a:ext>
              </a:extLst>
            </p:cNvPr>
            <p:cNvSpPr/>
            <p:nvPr/>
          </p:nvSpPr>
          <p:spPr>
            <a:xfrm>
              <a:off x="1013269" y="5938678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D52AC8-2AB8-44AE-A518-22632DD831D0}"/>
                </a:ext>
              </a:extLst>
            </p:cNvPr>
            <p:cNvSpPr/>
            <p:nvPr/>
          </p:nvSpPr>
          <p:spPr>
            <a:xfrm>
              <a:off x="2129678" y="5938838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2304A63-14BA-4C62-B210-D79277E66AE3}"/>
                </a:ext>
              </a:extLst>
            </p:cNvPr>
            <p:cNvSpPr/>
            <p:nvPr/>
          </p:nvSpPr>
          <p:spPr>
            <a:xfrm>
              <a:off x="1016386" y="6140684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9197B8C-F6B6-40A4-85AA-7860E58E1A70}"/>
                </a:ext>
              </a:extLst>
            </p:cNvPr>
            <p:cNvSpPr/>
            <p:nvPr/>
          </p:nvSpPr>
          <p:spPr>
            <a:xfrm>
              <a:off x="2132795" y="6140844"/>
              <a:ext cx="1019916" cy="18097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6C6F61C-9D14-4C13-B666-9D31B6DE28C8}"/>
                </a:ext>
              </a:extLst>
            </p:cNvPr>
            <p:cNvSpPr/>
            <p:nvPr/>
          </p:nvSpPr>
          <p:spPr>
            <a:xfrm>
              <a:off x="1040875" y="5314788"/>
              <a:ext cx="1110065" cy="16192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EB6104F-6E80-464C-A6CA-A7D5F5CC55A0}"/>
                </a:ext>
              </a:extLst>
            </p:cNvPr>
            <p:cNvSpPr/>
            <p:nvPr/>
          </p:nvSpPr>
          <p:spPr>
            <a:xfrm>
              <a:off x="2240368" y="5314869"/>
              <a:ext cx="1110065" cy="16192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76FDF84-F622-4C52-8AA8-B542265ED485}"/>
                </a:ext>
              </a:extLst>
            </p:cNvPr>
            <p:cNvSpPr/>
            <p:nvPr/>
          </p:nvSpPr>
          <p:spPr>
            <a:xfrm>
              <a:off x="171450" y="401745"/>
              <a:ext cx="1219200" cy="200026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BBCB707-1B3D-433E-8058-2A66AC6C7774}"/>
                </a:ext>
              </a:extLst>
            </p:cNvPr>
            <p:cNvSpPr/>
            <p:nvPr/>
          </p:nvSpPr>
          <p:spPr>
            <a:xfrm>
              <a:off x="171450" y="4891939"/>
              <a:ext cx="1219200" cy="200026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5662B67-10F0-4F62-B500-1726F21D764C}"/>
                </a:ext>
              </a:extLst>
            </p:cNvPr>
            <p:cNvSpPr/>
            <p:nvPr/>
          </p:nvSpPr>
          <p:spPr>
            <a:xfrm>
              <a:off x="167594" y="5319551"/>
              <a:ext cx="651556" cy="166687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79D95A1-3637-4BC8-8AF5-ABA9F1DD2628}"/>
                </a:ext>
              </a:extLst>
            </p:cNvPr>
            <p:cNvSpPr/>
            <p:nvPr/>
          </p:nvSpPr>
          <p:spPr>
            <a:xfrm>
              <a:off x="1647825" y="409535"/>
              <a:ext cx="880156" cy="142915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B51CB38-8B49-4CE0-B65D-B15D9C9813C4}"/>
                </a:ext>
              </a:extLst>
            </p:cNvPr>
            <p:cNvSpPr/>
            <p:nvPr/>
          </p:nvSpPr>
          <p:spPr>
            <a:xfrm>
              <a:off x="2600325" y="409535"/>
              <a:ext cx="899921" cy="185777"/>
            </a:xfrm>
            <a:prstGeom prst="rect">
              <a:avLst/>
            </a:prstGeom>
            <a:solidFill>
              <a:schemeClr val="accent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D55648-AD09-4618-87D8-940711DAEF97}"/>
                </a:ext>
              </a:extLst>
            </p:cNvPr>
            <p:cNvSpPr/>
            <p:nvPr/>
          </p:nvSpPr>
          <p:spPr>
            <a:xfrm>
              <a:off x="151870" y="5518533"/>
              <a:ext cx="651556" cy="166687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9D52307-A7E0-45BE-BE90-12B9F5AB828E}"/>
                </a:ext>
              </a:extLst>
            </p:cNvPr>
            <p:cNvSpPr/>
            <p:nvPr/>
          </p:nvSpPr>
          <p:spPr>
            <a:xfrm>
              <a:off x="167594" y="5720814"/>
              <a:ext cx="651556" cy="166687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0D39700-73D9-4FE1-B8CA-2224EC0312F4}"/>
                </a:ext>
              </a:extLst>
            </p:cNvPr>
            <p:cNvSpPr/>
            <p:nvPr/>
          </p:nvSpPr>
          <p:spPr>
            <a:xfrm>
              <a:off x="151870" y="5919796"/>
              <a:ext cx="651556" cy="166687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AEB1378-6A55-4347-906A-99A97602D16A}"/>
                </a:ext>
              </a:extLst>
            </p:cNvPr>
            <p:cNvSpPr/>
            <p:nvPr/>
          </p:nvSpPr>
          <p:spPr>
            <a:xfrm>
              <a:off x="167594" y="6148226"/>
              <a:ext cx="651556" cy="166687"/>
            </a:xfrm>
            <a:prstGeom prst="rect">
              <a:avLst/>
            </a:prstGeom>
            <a:solidFill>
              <a:srgbClr val="00B0F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A507389D-87FA-49F7-B098-CA9B296068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5400" y="216010"/>
              <a:ext cx="3624204" cy="164990"/>
            </a:xfrm>
            <a:prstGeom prst="straightConnector1">
              <a:avLst/>
            </a:prstGeom>
            <a:ln w="15875">
              <a:solidFill>
                <a:schemeClr val="tx2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0F16940-4085-4894-96C1-87E233B328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1653" y="5612866"/>
              <a:ext cx="648551" cy="0"/>
            </a:xfrm>
            <a:prstGeom prst="straightConnector1">
              <a:avLst/>
            </a:prstGeom>
            <a:ln w="15875">
              <a:solidFill>
                <a:schemeClr val="tx2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65EFB07-0766-46C7-8388-F4EAC839F60F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8477252" y="2025441"/>
            <a:ext cx="1232436" cy="416243"/>
          </a:xfrm>
          <a:prstGeom prst="straightConnector1">
            <a:avLst/>
          </a:prstGeom>
          <a:ln w="15875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B8DFEAA-6FE2-46B5-B349-D1B40844F3CE}"/>
              </a:ext>
            </a:extLst>
          </p:cNvPr>
          <p:cNvCxnSpPr>
            <a:cxnSpLocks/>
          </p:cNvCxnSpPr>
          <p:nvPr/>
        </p:nvCxnSpPr>
        <p:spPr>
          <a:xfrm flipV="1">
            <a:off x="9751465" y="3576855"/>
            <a:ext cx="0" cy="1917251"/>
          </a:xfrm>
          <a:prstGeom prst="straightConnector1">
            <a:avLst/>
          </a:prstGeom>
          <a:ln w="15875">
            <a:solidFill>
              <a:schemeClr val="tx2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5"/>
            <a:ext cx="11353800" cy="4351338"/>
          </a:xfrm>
        </p:spPr>
        <p:txBody>
          <a:bodyPr/>
          <a:lstStyle/>
          <a:p>
            <a:pPr marL="457200" indent="-457200" fontAlgn="base"/>
            <a:endParaRPr lang="en-US" dirty="0">
              <a:latin typeface="+mj-lt"/>
            </a:endParaRPr>
          </a:p>
          <a:p>
            <a:pPr marL="457200" indent="-457200" fontAlgn="base"/>
            <a:r>
              <a:rPr lang="en-US" sz="2600" dirty="0">
                <a:latin typeface="+mj-lt"/>
              </a:rPr>
              <a:t>Public, coeducational state university founded in 1891</a:t>
            </a:r>
          </a:p>
          <a:p>
            <a:pPr marL="457200" indent="-457200" fontAlgn="base"/>
            <a:endParaRPr lang="en-US" sz="2600" dirty="0">
              <a:latin typeface="+mj-lt"/>
            </a:endParaRPr>
          </a:p>
          <a:p>
            <a:pPr marL="457200" indent="-457200" fontAlgn="base"/>
            <a:r>
              <a:rPr lang="en-US" sz="2600" dirty="0">
                <a:latin typeface="+mj-lt"/>
              </a:rPr>
              <a:t>​18,846 students enrolled in Spring 2018</a:t>
            </a:r>
          </a:p>
          <a:p>
            <a:pPr marL="457200" indent="-457200" fontAlgn="base"/>
            <a:endParaRPr lang="en-US" sz="2600" dirty="0">
              <a:latin typeface="+mj-lt"/>
            </a:endParaRPr>
          </a:p>
          <a:p>
            <a:pPr marL="457200" indent="-457200" fontAlgn="base"/>
            <a:r>
              <a:rPr lang="en-US" sz="2600" dirty="0">
                <a:latin typeface="+mj-lt"/>
              </a:rPr>
              <a:t>IR aggregates, analyzes, and disseminates data in support of:</a:t>
            </a:r>
          </a:p>
          <a:p>
            <a:pPr marL="914400" lvl="1" indent="-457200" fontAlgn="base"/>
            <a:r>
              <a:rPr lang="en-US" dirty="0">
                <a:latin typeface="+mj-lt"/>
              </a:rPr>
              <a:t>Institutional planning</a:t>
            </a:r>
          </a:p>
          <a:p>
            <a:pPr marL="914400" lvl="1" indent="-457200" fontAlgn="base"/>
            <a:r>
              <a:rPr lang="en-US" dirty="0">
                <a:latin typeface="+mj-lt"/>
              </a:rPr>
              <a:t>Policy formulation</a:t>
            </a:r>
          </a:p>
          <a:p>
            <a:pPr marL="914400" lvl="1" indent="-457200" fontAlgn="base"/>
            <a:r>
              <a:rPr lang="en-US" dirty="0">
                <a:latin typeface="+mj-lt"/>
              </a:rPr>
              <a:t>Decision-making for internal/external constituents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1311128"/>
          </a:xfrm>
        </p:spPr>
        <p:txBody>
          <a:bodyPr/>
          <a:lstStyle/>
          <a:p>
            <a:r>
              <a:rPr lang="en-US" dirty="0"/>
              <a:t>Office of Institutional Research</a:t>
            </a:r>
            <a:br>
              <a:rPr lang="en-US" dirty="0"/>
            </a:br>
            <a:r>
              <a:rPr lang="en-US" dirty="0"/>
              <a:t>The University of North Carolina at Greensboro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PROC IML in SAS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7922C-8D0C-43A8-A092-373DD7E5B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882" y="1507282"/>
            <a:ext cx="6684624" cy="2652459"/>
          </a:xfrm>
          <a:prstGeom prst="rect">
            <a:avLst/>
          </a:prstGeom>
          <a:effectLst>
            <a:glow rad="63500">
              <a:schemeClr val="tx2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EE0E90-BA1F-4CD9-BF55-6C12DBA6C112}"/>
              </a:ext>
            </a:extLst>
          </p:cNvPr>
          <p:cNvGrpSpPr/>
          <p:nvPr/>
        </p:nvGrpSpPr>
        <p:grpSpPr>
          <a:xfrm>
            <a:off x="845135" y="4552951"/>
            <a:ext cx="10562690" cy="1359868"/>
            <a:chOff x="303981" y="856619"/>
            <a:chExt cx="11630310" cy="182030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25620C-AF02-45BE-B82A-3D24CB72360C}"/>
                </a:ext>
              </a:extLst>
            </p:cNvPr>
            <p:cNvSpPr txBox="1"/>
            <p:nvPr/>
          </p:nvSpPr>
          <p:spPr>
            <a:xfrm>
              <a:off x="476239" y="1018148"/>
              <a:ext cx="1939160" cy="1277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Number of students we have this semester in each state at time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81771-FC60-4CCB-AC68-8F794F007717}"/>
                </a:ext>
              </a:extLst>
            </p:cNvPr>
            <p:cNvSpPr txBox="1"/>
            <p:nvPr/>
          </p:nvSpPr>
          <p:spPr>
            <a:xfrm>
              <a:off x="3242897" y="1018148"/>
              <a:ext cx="1950354" cy="15655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Probabilities of moving amongst each state, averaged across past 5 years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0F8509-BCC0-4C69-808E-D2F6383F913C}"/>
                </a:ext>
              </a:extLst>
            </p:cNvPr>
            <p:cNvSpPr txBox="1"/>
            <p:nvPr/>
          </p:nvSpPr>
          <p:spPr>
            <a:xfrm>
              <a:off x="8656253" y="1018149"/>
              <a:ext cx="3278038" cy="70037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Estimated number of students in each state next semester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541A36-BDF1-4A2E-8C8E-C917C0321E41}"/>
                </a:ext>
              </a:extLst>
            </p:cNvPr>
            <p:cNvSpPr txBox="1"/>
            <p:nvPr/>
          </p:nvSpPr>
          <p:spPr>
            <a:xfrm>
              <a:off x="2621465" y="1156647"/>
              <a:ext cx="426657" cy="41198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43D892-40C3-4D88-9AB6-6F4DEDE3289C}"/>
                </a:ext>
              </a:extLst>
            </p:cNvPr>
            <p:cNvSpPr txBox="1"/>
            <p:nvPr/>
          </p:nvSpPr>
          <p:spPr>
            <a:xfrm>
              <a:off x="7971363" y="1156647"/>
              <a:ext cx="426657" cy="41198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5A3669-0132-45B6-B387-EAF296D21FCB}"/>
                </a:ext>
              </a:extLst>
            </p:cNvPr>
            <p:cNvSpPr txBox="1"/>
            <p:nvPr/>
          </p:nvSpPr>
          <p:spPr>
            <a:xfrm>
              <a:off x="5618455" y="1156647"/>
              <a:ext cx="426657" cy="41198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1FBA13-6D47-4202-84FC-0A3D3C790770}"/>
                </a:ext>
              </a:extLst>
            </p:cNvPr>
            <p:cNvSpPr txBox="1"/>
            <p:nvPr/>
          </p:nvSpPr>
          <p:spPr>
            <a:xfrm>
              <a:off x="6239888" y="1018148"/>
              <a:ext cx="1473243" cy="98876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Predicted new entries into each state</a:t>
              </a:r>
            </a:p>
          </p:txBody>
        </p:sp>
        <p:sp>
          <p:nvSpPr>
            <p:cNvPr id="16" name="Left Bracket 15">
              <a:extLst>
                <a:ext uri="{FF2B5EF4-FFF2-40B4-BE49-F238E27FC236}">
                  <a16:creationId xmlns:a16="http://schemas.microsoft.com/office/drawing/2014/main" id="{A096D834-3765-4DAD-8D30-07841C6BD1A5}"/>
                </a:ext>
              </a:extLst>
            </p:cNvPr>
            <p:cNvSpPr/>
            <p:nvPr/>
          </p:nvSpPr>
          <p:spPr>
            <a:xfrm>
              <a:off x="303981" y="856619"/>
              <a:ext cx="629728" cy="1785668"/>
            </a:xfrm>
            <a:prstGeom prst="leftBracket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ket 16">
              <a:extLst>
                <a:ext uri="{FF2B5EF4-FFF2-40B4-BE49-F238E27FC236}">
                  <a16:creationId xmlns:a16="http://schemas.microsoft.com/office/drawing/2014/main" id="{01468314-1F80-494E-9C5D-DE22AE4A549F}"/>
                </a:ext>
              </a:extLst>
            </p:cNvPr>
            <p:cNvSpPr/>
            <p:nvPr/>
          </p:nvSpPr>
          <p:spPr>
            <a:xfrm flipH="1">
              <a:off x="4773348" y="891260"/>
              <a:ext cx="629728" cy="1785668"/>
            </a:xfrm>
            <a:prstGeom prst="leftBracket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AB2BC34-7D25-499D-BB9C-A183A8E9019F}"/>
              </a:ext>
            </a:extLst>
          </p:cNvPr>
          <p:cNvSpPr/>
          <p:nvPr/>
        </p:nvSpPr>
        <p:spPr>
          <a:xfrm>
            <a:off x="2959236" y="3219369"/>
            <a:ext cx="5927589" cy="209631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ECEB9E-3853-4C52-B718-4DBED805D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424693"/>
              </p:ext>
            </p:extLst>
          </p:nvPr>
        </p:nvGraphicFramePr>
        <p:xfrm>
          <a:off x="855676" y="1577130"/>
          <a:ext cx="10377183" cy="409383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291906">
                  <a:extLst>
                    <a:ext uri="{9D8B030D-6E8A-4147-A177-3AD203B41FA5}">
                      <a16:colId xmlns:a16="http://schemas.microsoft.com/office/drawing/2014/main" val="1764157665"/>
                    </a:ext>
                  </a:extLst>
                </a:gridCol>
                <a:gridCol w="1442906">
                  <a:extLst>
                    <a:ext uri="{9D8B030D-6E8A-4147-A177-3AD203B41FA5}">
                      <a16:colId xmlns:a16="http://schemas.microsoft.com/office/drawing/2014/main" val="38959752"/>
                    </a:ext>
                  </a:extLst>
                </a:gridCol>
                <a:gridCol w="1384184">
                  <a:extLst>
                    <a:ext uri="{9D8B030D-6E8A-4147-A177-3AD203B41FA5}">
                      <a16:colId xmlns:a16="http://schemas.microsoft.com/office/drawing/2014/main" val="284133472"/>
                    </a:ext>
                  </a:extLst>
                </a:gridCol>
                <a:gridCol w="1015067">
                  <a:extLst>
                    <a:ext uri="{9D8B030D-6E8A-4147-A177-3AD203B41FA5}">
                      <a16:colId xmlns:a16="http://schemas.microsoft.com/office/drawing/2014/main" val="2838433259"/>
                    </a:ext>
                  </a:extLst>
                </a:gridCol>
                <a:gridCol w="981512">
                  <a:extLst>
                    <a:ext uri="{9D8B030D-6E8A-4147-A177-3AD203B41FA5}">
                      <a16:colId xmlns:a16="http://schemas.microsoft.com/office/drawing/2014/main" val="1371484862"/>
                    </a:ext>
                  </a:extLst>
                </a:gridCol>
                <a:gridCol w="1026886">
                  <a:extLst>
                    <a:ext uri="{9D8B030D-6E8A-4147-A177-3AD203B41FA5}">
                      <a16:colId xmlns:a16="http://schemas.microsoft.com/office/drawing/2014/main" val="2759355576"/>
                    </a:ext>
                  </a:extLst>
                </a:gridCol>
                <a:gridCol w="1037514">
                  <a:extLst>
                    <a:ext uri="{9D8B030D-6E8A-4147-A177-3AD203B41FA5}">
                      <a16:colId xmlns:a16="http://schemas.microsoft.com/office/drawing/2014/main" val="2067608807"/>
                    </a:ext>
                  </a:extLst>
                </a:gridCol>
                <a:gridCol w="1074167">
                  <a:extLst>
                    <a:ext uri="{9D8B030D-6E8A-4147-A177-3AD203B41FA5}">
                      <a16:colId xmlns:a16="http://schemas.microsoft.com/office/drawing/2014/main" val="1648907887"/>
                    </a:ext>
                  </a:extLst>
                </a:gridCol>
                <a:gridCol w="1123041">
                  <a:extLst>
                    <a:ext uri="{9D8B030D-6E8A-4147-A177-3AD203B41FA5}">
                      <a16:colId xmlns:a16="http://schemas.microsoft.com/office/drawing/2014/main" val="1830357946"/>
                    </a:ext>
                  </a:extLst>
                </a:gridCol>
              </a:tblGrid>
              <a:tr h="661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Semester</a:t>
                      </a:r>
                      <a:endParaRPr lang="en-US" sz="13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Undergraduate</a:t>
                      </a:r>
                      <a:endParaRPr lang="en-US" sz="13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Non-Degree Seeking Undergraduate</a:t>
                      </a:r>
                      <a:endParaRPr lang="en-US" sz="13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Certificate</a:t>
                      </a:r>
                      <a:endParaRPr lang="en-US" sz="13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Masters</a:t>
                      </a:r>
                      <a:endParaRPr lang="en-US" sz="13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Specialist</a:t>
                      </a:r>
                      <a:endParaRPr lang="en-US" sz="13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Doctoral</a:t>
                      </a:r>
                      <a:endParaRPr lang="en-US" sz="13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Non-Degree Seeking Graduate</a:t>
                      </a:r>
                      <a:endParaRPr lang="en-US" sz="13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Enrollment</a:t>
                      </a:r>
                      <a:endParaRPr lang="en-US" sz="13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2025027"/>
                  </a:ext>
                </a:extLst>
              </a:tr>
              <a:tr h="4276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2013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13,563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2,066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17,332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7441699"/>
                  </a:ext>
                </a:extLst>
              </a:tr>
              <a:tr h="4276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2014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13,294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1,915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16,871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3782261"/>
                  </a:ext>
                </a:extLst>
              </a:tr>
              <a:tr h="4276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2015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13,702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178311"/>
                  </a:ext>
                </a:extLst>
              </a:tr>
              <a:tr h="4276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2016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14,265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17,877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8245231"/>
                  </a:ext>
                </a:extLst>
              </a:tr>
              <a:tr h="4276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2017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14,874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1,838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0202626"/>
                  </a:ext>
                </a:extLst>
              </a:tr>
              <a:tr h="646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Projected</a:t>
                      </a:r>
                      <a:r>
                        <a:rPr lang="en-US" sz="11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sz="11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2018</a:t>
                      </a:r>
                      <a:endParaRPr lang="en-US" sz="1800" b="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15,105</a:t>
                      </a:r>
                      <a:endParaRPr lang="en-US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</a:t>
                      </a:r>
                      <a:endParaRPr lang="en-US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en-US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1,925</a:t>
                      </a:r>
                      <a:endParaRPr lang="en-US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834</a:t>
                      </a:r>
                      <a:endParaRPr lang="en-US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18,669</a:t>
                      </a:r>
                      <a:endParaRPr lang="en-US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97847"/>
                  </a:ext>
                </a:extLst>
              </a:tr>
              <a:tr h="646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</a:t>
                      </a:r>
                      <a:r>
                        <a:rPr lang="en-U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2018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15,116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18,846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03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2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E834782-45D1-4103-8D4B-F1F394D89AFD}"/>
              </a:ext>
            </a:extLst>
          </p:cNvPr>
          <p:cNvGrpSpPr/>
          <p:nvPr/>
        </p:nvGrpSpPr>
        <p:grpSpPr>
          <a:xfrm>
            <a:off x="877855" y="1457325"/>
            <a:ext cx="10388534" cy="4733750"/>
            <a:chOff x="0" y="0"/>
            <a:chExt cx="6860948" cy="307940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6DBE895-6789-4663-B1E9-EE6FA9F32390}"/>
                </a:ext>
              </a:extLst>
            </p:cNvPr>
            <p:cNvGrpSpPr/>
            <p:nvPr/>
          </p:nvGrpSpPr>
          <p:grpSpPr>
            <a:xfrm>
              <a:off x="0" y="0"/>
              <a:ext cx="6860948" cy="3079408"/>
              <a:chOff x="0" y="0"/>
              <a:chExt cx="6860948" cy="3079408"/>
            </a:xfrm>
          </p:grpSpPr>
          <p:graphicFrame>
            <p:nvGraphicFramePr>
              <p:cNvPr id="46" name="Chart 45">
                <a:extLst>
                  <a:ext uri="{FF2B5EF4-FFF2-40B4-BE49-F238E27FC236}">
                    <a16:creationId xmlns:a16="http://schemas.microsoft.com/office/drawing/2014/main" id="{9C5E0DA1-162A-4F68-8FF2-489CC34221F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44727292"/>
                  </p:ext>
                </p:extLst>
              </p:nvPr>
            </p:nvGraphicFramePr>
            <p:xfrm>
              <a:off x="0" y="0"/>
              <a:ext cx="3445510" cy="300926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47" name="Chart 46">
                <a:extLst>
                  <a:ext uri="{FF2B5EF4-FFF2-40B4-BE49-F238E27FC236}">
                    <a16:creationId xmlns:a16="http://schemas.microsoft.com/office/drawing/2014/main" id="{860FEC38-1F4B-40BB-B9B9-CFE04FE21A7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24561210"/>
                  </p:ext>
                </p:extLst>
              </p:nvPr>
            </p:nvGraphicFramePr>
            <p:xfrm>
              <a:off x="3558882" y="0"/>
              <a:ext cx="3302066" cy="30794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0B9C2C-605C-4515-BB98-1BA05763448A}"/>
                  </a:ext>
                </a:extLst>
              </p:cNvPr>
              <p:cNvSpPr/>
              <p:nvPr/>
            </p:nvSpPr>
            <p:spPr>
              <a:xfrm>
                <a:off x="2567635" y="863194"/>
                <a:ext cx="728980" cy="1631950"/>
              </a:xfrm>
              <a:prstGeom prst="rect">
                <a:avLst/>
              </a:prstGeom>
              <a:solidFill>
                <a:sysClr val="windowText" lastClr="000000">
                  <a:alpha val="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1D12D1A-48D2-4841-B5AB-4DC3E1593C93}"/>
                  </a:ext>
                </a:extLst>
              </p:cNvPr>
              <p:cNvSpPr/>
              <p:nvPr/>
            </p:nvSpPr>
            <p:spPr>
              <a:xfrm>
                <a:off x="6115507" y="880149"/>
                <a:ext cx="729276" cy="1571845"/>
              </a:xfrm>
              <a:prstGeom prst="rect">
                <a:avLst/>
              </a:prstGeom>
              <a:solidFill>
                <a:sysClr val="windowText" lastClr="000000">
                  <a:alpha val="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6E7AE47-9C75-41F8-BA68-65F5F02B2C79}"/>
                  </a:ext>
                </a:extLst>
              </p:cNvPr>
              <p:cNvCxnSpPr/>
              <p:nvPr/>
            </p:nvCxnSpPr>
            <p:spPr>
              <a:xfrm>
                <a:off x="2567635" y="855879"/>
                <a:ext cx="0" cy="164928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alpha val="30000"/>
                  </a:sysClr>
                </a:solidFill>
                <a:prstDash val="dash"/>
                <a:miter lim="800000"/>
              </a:ln>
              <a:effectLst/>
            </p:spPr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238C182-632B-4E9B-B866-33C5AAE02525}"/>
                </a:ext>
              </a:extLst>
            </p:cNvPr>
            <p:cNvCxnSpPr>
              <a:cxnSpLocks/>
            </p:cNvCxnSpPr>
            <p:nvPr/>
          </p:nvCxnSpPr>
          <p:spPr>
            <a:xfrm>
              <a:off x="6115507" y="870510"/>
              <a:ext cx="0" cy="1581485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alpha val="30000"/>
                </a:sysClr>
              </a:solidFill>
              <a:prstDash val="dash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3868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8E45-21DB-DC40-9BAB-77976FBD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0061"/>
            <a:ext cx="12192000" cy="4718215"/>
          </a:xfrm>
        </p:spPr>
        <p:txBody>
          <a:bodyPr/>
          <a:lstStyle/>
          <a:p>
            <a:r>
              <a:rPr lang="en-US" sz="5400" dirty="0">
                <a:effectLst/>
              </a:rPr>
              <a:t>Questions?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sz="3200" b="0" dirty="0">
                <a:effectLst/>
              </a:rPr>
              <a:t>You can download this presentation at:</a:t>
            </a:r>
            <a:br>
              <a:rPr lang="en-US" sz="3200" b="0" dirty="0">
                <a:effectLst/>
              </a:rPr>
            </a:br>
            <a:r>
              <a:rPr lang="en-US" sz="3200" b="0" dirty="0">
                <a:effectLst/>
              </a:rPr>
              <a:t>https://ire.uncg.edu/research/SRB-AIR-2018</a:t>
            </a:r>
            <a:br>
              <a:rPr lang="en-US" sz="4000" dirty="0">
                <a:effectLst/>
              </a:rPr>
            </a:br>
            <a:br>
              <a:rPr lang="en-US" dirty="0">
                <a:effectLst/>
              </a:rPr>
            </a:br>
            <a:r>
              <a:rPr lang="en-US" sz="3200" b="0" dirty="0">
                <a:effectLst/>
              </a:rPr>
              <a:t>Contact info:</a:t>
            </a:r>
            <a:br>
              <a:rPr lang="en-US" sz="3200" b="0" dirty="0">
                <a:effectLst/>
              </a:rPr>
            </a:br>
            <a:r>
              <a:rPr lang="en-US" sz="3200" b="0" dirty="0">
                <a:effectLst/>
                <a:latin typeface="+mn-lt"/>
              </a:rPr>
              <a:t>Samantha Bradley</a:t>
            </a:r>
            <a:br>
              <a:rPr lang="en-US" sz="3200" b="0" dirty="0">
                <a:effectLst/>
                <a:latin typeface="+mn-lt"/>
              </a:rPr>
            </a:br>
            <a:r>
              <a:rPr lang="en-US" sz="3200" b="0" dirty="0">
                <a:effectLst/>
                <a:latin typeface="+mn-lt"/>
              </a:rPr>
              <a:t>srbradle@uncg.edu</a:t>
            </a:r>
            <a:br>
              <a:rPr lang="en-US" sz="3200" b="0" dirty="0">
                <a:effectLst/>
                <a:latin typeface="+mn-lt"/>
              </a:rPr>
            </a:br>
            <a:r>
              <a:rPr lang="en-US" sz="3200" b="0" dirty="0">
                <a:effectLst/>
                <a:latin typeface="+mn-lt"/>
              </a:rPr>
              <a:t>(336) 256-0399</a:t>
            </a:r>
            <a:endParaRPr lang="en-US" b="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9BF70-7327-4709-9655-B444ED991D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60D3F9-34F4-AA41-B4E6-673E36663581}"/>
              </a:ext>
            </a:extLst>
          </p:cNvPr>
          <p:cNvSpPr txBox="1">
            <a:spLocks/>
          </p:cNvSpPr>
          <p:nvPr/>
        </p:nvSpPr>
        <p:spPr>
          <a:xfrm>
            <a:off x="825500" y="2440306"/>
            <a:ext cx="10515600" cy="10046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26A00"/>
              </a:buClr>
              <a:buSzPct val="76000"/>
              <a:buFontTx/>
              <a:buBlip>
                <a:blip r:embed="rId2"/>
              </a:buBlip>
              <a:defRPr sz="2800" b="0" i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3"/>
              </a:buBlip>
              <a:defRPr sz="2400" b="0" i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4"/>
              </a:buBlip>
              <a:defRPr sz="2000" b="0" i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5"/>
              </a:buBlip>
              <a:defRPr sz="1800" b="0" i="0" kern="120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6"/>
              </a:buBlip>
              <a:defRPr sz="1800" b="0" i="0" kern="120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779E96"/>
                </a:solidFill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C1034-09C0-5A48-B2E1-ADB90B322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40" y="292040"/>
            <a:ext cx="3221320" cy="24892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6634FF-0E3D-CE4A-8F53-6A09A5657A5A}"/>
              </a:ext>
            </a:extLst>
          </p:cNvPr>
          <p:cNvSpPr txBox="1">
            <a:spLocks/>
          </p:cNvSpPr>
          <p:nvPr/>
        </p:nvSpPr>
        <p:spPr>
          <a:xfrm>
            <a:off x="825500" y="3444950"/>
            <a:ext cx="10515600" cy="18977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26A00"/>
              </a:buClr>
              <a:buSzPct val="76000"/>
              <a:buFontTx/>
              <a:buBlip>
                <a:blip r:embed="rId2"/>
              </a:buBlip>
              <a:defRPr sz="2800" b="0" i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3"/>
              </a:buBlip>
              <a:defRPr sz="2400" b="0" i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4"/>
              </a:buBlip>
              <a:defRPr sz="2000" b="0" i="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5"/>
              </a:buBlip>
              <a:defRPr sz="1800" b="0" i="0" kern="120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6A00"/>
              </a:buClr>
              <a:buSzPct val="85000"/>
              <a:buFontTx/>
              <a:buBlip>
                <a:blip r:embed="rId6"/>
              </a:buBlip>
              <a:defRPr sz="1800" b="0" i="0" kern="120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5400" dirty="0">
                <a:solidFill>
                  <a:srgbClr val="779E96"/>
                </a:solidFill>
              </a:rPr>
              <a:t>Please remember to submit your evaluation for this session.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8866AD-461B-7041-A4BF-A176B94EE174}"/>
              </a:ext>
            </a:extLst>
          </p:cNvPr>
          <p:cNvCxnSpPr/>
          <p:nvPr/>
        </p:nvCxnSpPr>
        <p:spPr>
          <a:xfrm>
            <a:off x="1952625" y="3276600"/>
            <a:ext cx="82867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9601FD9-A680-4AE4-853F-AABC6B24D70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5"/>
            <a:ext cx="11430000" cy="4351338"/>
          </a:xfrm>
        </p:spPr>
        <p:txBody>
          <a:bodyPr/>
          <a:lstStyle/>
          <a:p>
            <a:pPr marL="457200" indent="-457200" fontAlgn="base"/>
            <a:endParaRPr lang="en-US" dirty="0">
              <a:latin typeface="+mj-lt"/>
            </a:endParaRPr>
          </a:p>
          <a:p>
            <a:pPr marL="457200" indent="-457200" fontAlgn="base"/>
            <a:r>
              <a:rPr lang="en-US" sz="2600" dirty="0">
                <a:latin typeface="+mj-lt"/>
              </a:rPr>
              <a:t>IR prepares Enrollment Projections every year</a:t>
            </a:r>
          </a:p>
          <a:p>
            <a:pPr marL="914400" lvl="1" indent="-457200" fontAlgn="base"/>
            <a:r>
              <a:rPr lang="en-US" dirty="0">
                <a:latin typeface="+mj-lt"/>
              </a:rPr>
              <a:t>Headcounts by student level</a:t>
            </a:r>
          </a:p>
          <a:p>
            <a:pPr marL="914400" lvl="1" indent="-457200" fontAlgn="base"/>
            <a:r>
              <a:rPr lang="en-US" dirty="0">
                <a:latin typeface="+mj-lt"/>
              </a:rPr>
              <a:t>Student credit hours by cost category</a:t>
            </a:r>
          </a:p>
          <a:p>
            <a:pPr marL="457200" lvl="1" indent="0" fontAlgn="base">
              <a:buNone/>
            </a:pPr>
            <a:endParaRPr lang="en-US" dirty="0">
              <a:latin typeface="+mj-lt"/>
            </a:endParaRPr>
          </a:p>
          <a:p>
            <a:pPr marL="457200" indent="-457200" fontAlgn="base"/>
            <a:r>
              <a:rPr lang="en-US" sz="2600" dirty="0">
                <a:latin typeface="+mj-lt"/>
              </a:rPr>
              <a:t>Used by UNC System Office during decision-making about university funding</a:t>
            </a:r>
          </a:p>
          <a:p>
            <a:pPr marL="457200" indent="-457200" fontAlgn="base"/>
            <a:r>
              <a:rPr lang="en-US" sz="2600" dirty="0">
                <a:latin typeface="+mj-lt"/>
              </a:rPr>
              <a:t>Helps the university plan resource allocation</a:t>
            </a:r>
          </a:p>
          <a:p>
            <a:pPr marL="457200" indent="-457200" fontAlgn="base"/>
            <a:r>
              <a:rPr lang="en-US" sz="2600" dirty="0">
                <a:latin typeface="+mj-lt"/>
              </a:rPr>
              <a:t>Identify areas with growth potential</a:t>
            </a:r>
          </a:p>
          <a:p>
            <a:pPr marL="457200" indent="-457200" fontAlgn="base"/>
            <a:endParaRPr lang="en-US" dirty="0"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Why Enrollment Projections?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825625"/>
            <a:ext cx="11447477" cy="4351338"/>
          </a:xfrm>
        </p:spPr>
        <p:txBody>
          <a:bodyPr/>
          <a:lstStyle/>
          <a:p>
            <a:pPr marL="457200" indent="-457200" fontAlgn="base"/>
            <a:endParaRPr lang="en-US" dirty="0">
              <a:latin typeface="+mj-lt"/>
            </a:endParaRPr>
          </a:p>
          <a:p>
            <a:pPr marL="457200" indent="-457200" fontAlgn="base"/>
            <a:r>
              <a:rPr lang="en-US" sz="2600" dirty="0">
                <a:latin typeface="+mj-lt"/>
              </a:rPr>
              <a:t>IR maintains SAS datasets of enrollment going back to Fall 2009</a:t>
            </a:r>
          </a:p>
          <a:p>
            <a:pPr marL="914400" lvl="1" indent="-457200" fontAlgn="base"/>
            <a:r>
              <a:rPr lang="en-US" dirty="0">
                <a:latin typeface="+mj-lt"/>
              </a:rPr>
              <a:t>150+ variables:</a:t>
            </a:r>
          </a:p>
          <a:p>
            <a:pPr marL="1371600" lvl="2" indent="-457200" fontAlgn="base"/>
            <a:r>
              <a:rPr lang="en-US" dirty="0">
                <a:latin typeface="+mj-lt"/>
              </a:rPr>
              <a:t>Demographics</a:t>
            </a:r>
          </a:p>
          <a:p>
            <a:pPr marL="1371600" lvl="2" indent="-457200" fontAlgn="base"/>
            <a:r>
              <a:rPr lang="en-US" dirty="0">
                <a:latin typeface="+mj-lt"/>
              </a:rPr>
              <a:t>Areas of study</a:t>
            </a:r>
          </a:p>
          <a:p>
            <a:pPr marL="1371600" lvl="2" indent="-457200" fontAlgn="base"/>
            <a:r>
              <a:rPr lang="en-US" dirty="0">
                <a:latin typeface="+mj-lt"/>
              </a:rPr>
              <a:t>Degree programs</a:t>
            </a:r>
          </a:p>
          <a:p>
            <a:pPr marL="1371600" lvl="2" indent="-457200" fontAlgn="base"/>
            <a:r>
              <a:rPr lang="en-US" dirty="0">
                <a:latin typeface="+mj-lt"/>
              </a:rPr>
              <a:t>Credit hours</a:t>
            </a:r>
          </a:p>
          <a:p>
            <a:pPr marL="1371600" lvl="2" indent="-457200" fontAlgn="base"/>
            <a:endParaRPr lang="en-US" dirty="0">
              <a:latin typeface="+mj-lt"/>
            </a:endParaRPr>
          </a:p>
          <a:p>
            <a:pPr marL="1371600" lvl="2" indent="-457200" fontAlgn="base"/>
            <a:endParaRPr lang="en-US" dirty="0">
              <a:latin typeface="+mj-lt"/>
            </a:endParaRPr>
          </a:p>
          <a:p>
            <a:pPr marL="0" indent="0" fontAlgn="base">
              <a:buNone/>
            </a:pPr>
            <a:r>
              <a:rPr lang="en-US" sz="2400" dirty="0">
                <a:latin typeface="+mj-lt"/>
              </a:rPr>
              <a:t>How can we leverage all this data to create the most accurate Enrollment Projections?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Enrollment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94181"/>
            <a:ext cx="11353800" cy="4982782"/>
          </a:xfrm>
        </p:spPr>
        <p:txBody>
          <a:bodyPr/>
          <a:lstStyle/>
          <a:p>
            <a:pPr marL="457200" indent="-457200" fontAlgn="base"/>
            <a:endParaRPr lang="en-US" dirty="0">
              <a:latin typeface="+mj-lt"/>
            </a:endParaRPr>
          </a:p>
          <a:p>
            <a:pPr marL="457200" indent="-457200" fontAlgn="base"/>
            <a:r>
              <a:rPr lang="en-US" sz="2600" dirty="0">
                <a:latin typeface="+mj-lt"/>
              </a:rPr>
              <a:t>Lets us estimate the movements of a population over time</a:t>
            </a:r>
          </a:p>
          <a:p>
            <a:pPr marL="457200" indent="-457200" fontAlgn="base"/>
            <a:endParaRPr lang="en-US" sz="2600" dirty="0">
              <a:latin typeface="+mj-lt"/>
            </a:endParaRPr>
          </a:p>
          <a:p>
            <a:pPr marL="457200" indent="-457200" fontAlgn="base"/>
            <a:r>
              <a:rPr lang="en-US" sz="2600" dirty="0">
                <a:latin typeface="+mj-lt"/>
              </a:rPr>
              <a:t>The population must be categorized into exhaustive, mutually exclusive groups or ‘states’</a:t>
            </a:r>
          </a:p>
          <a:p>
            <a:pPr marL="914400" lvl="1" indent="-457200" fontAlgn="base"/>
            <a:r>
              <a:rPr lang="en-US" dirty="0">
                <a:latin typeface="+mj-lt"/>
              </a:rPr>
              <a:t>Ex.) Freshman, Sophomore, Junior, Senior</a:t>
            </a:r>
          </a:p>
          <a:p>
            <a:pPr marL="914400" lvl="1" indent="-457200" fontAlgn="base"/>
            <a:endParaRPr lang="en-US" dirty="0">
              <a:latin typeface="+mj-lt"/>
            </a:endParaRPr>
          </a:p>
          <a:p>
            <a:pPr marL="457200" indent="-457200" fontAlgn="base"/>
            <a:r>
              <a:rPr lang="en-US" sz="2600" dirty="0">
                <a:latin typeface="+mj-lt"/>
              </a:rPr>
              <a:t>Estimates the probability of moving from one state to another, or remaining in the same state</a:t>
            </a:r>
          </a:p>
          <a:p>
            <a:pPr marL="914400" lvl="1" indent="-457200" fontAlgn="base"/>
            <a:r>
              <a:rPr lang="en-US" dirty="0">
                <a:latin typeface="+mj-lt"/>
              </a:rPr>
              <a:t>Probabilities are arranged to create a </a:t>
            </a:r>
            <a:r>
              <a:rPr lang="en-US" dirty="0" err="1">
                <a:latin typeface="+mj-lt"/>
              </a:rPr>
              <a:t>NxN</a:t>
            </a:r>
            <a:r>
              <a:rPr lang="en-US" dirty="0">
                <a:latin typeface="+mj-lt"/>
              </a:rPr>
              <a:t> Transition Probability Matrix</a:t>
            </a:r>
          </a:p>
          <a:p>
            <a:pPr marL="914400" lvl="1" indent="-457200" fontAlgn="base"/>
            <a:r>
              <a:rPr lang="en-US" dirty="0">
                <a:latin typeface="+mj-lt"/>
              </a:rPr>
              <a:t>N is the number of unique states in the model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Markov Chain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3050"/>
            <a:ext cx="12192000" cy="595828"/>
          </a:xfrm>
        </p:spPr>
        <p:txBody>
          <a:bodyPr/>
          <a:lstStyle/>
          <a:p>
            <a:pPr marL="457200" indent="-457200" fontAlgn="base"/>
            <a:r>
              <a:rPr lang="en-US" sz="2400" dirty="0">
                <a:latin typeface="+mj-lt"/>
              </a:rPr>
              <a:t>To predict enrollment for next semester, a simple Markov Chain Model looks like this: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Markov Chain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615BCE9-8434-403E-9115-022E91772702}"/>
              </a:ext>
            </a:extLst>
          </p:cNvPr>
          <p:cNvGrpSpPr/>
          <p:nvPr/>
        </p:nvGrpSpPr>
        <p:grpSpPr>
          <a:xfrm>
            <a:off x="706279" y="2320043"/>
            <a:ext cx="10641417" cy="923330"/>
            <a:chOff x="775292" y="1906437"/>
            <a:chExt cx="10641417" cy="9233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0C2A5A-F245-4157-B012-0D641506A02F}"/>
                </a:ext>
              </a:extLst>
            </p:cNvPr>
            <p:cNvSpPr txBox="1"/>
            <p:nvPr/>
          </p:nvSpPr>
          <p:spPr>
            <a:xfrm>
              <a:off x="775292" y="1906437"/>
              <a:ext cx="3140014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Number of students we have this semester in each state at time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5B2D26-CDE4-46F6-BD9D-256B5B19FEA2}"/>
                </a:ext>
              </a:extLst>
            </p:cNvPr>
            <p:cNvSpPr txBox="1"/>
            <p:nvPr/>
          </p:nvSpPr>
          <p:spPr>
            <a:xfrm>
              <a:off x="4690598" y="1906437"/>
              <a:ext cx="2672781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Probabilities of moving amongst each state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6783E56-0661-4CD5-840A-C250DB4A91E1}"/>
                </a:ext>
              </a:extLst>
            </p:cNvPr>
            <p:cNvSpPr txBox="1"/>
            <p:nvPr/>
          </p:nvSpPr>
          <p:spPr>
            <a:xfrm>
              <a:off x="8138671" y="1906437"/>
              <a:ext cx="3278038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Estimated number of students in each state next semester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1E7163-EF76-46DF-BB94-1D69631DAB1E}"/>
                </a:ext>
              </a:extLst>
            </p:cNvPr>
            <p:cNvSpPr txBox="1"/>
            <p:nvPr/>
          </p:nvSpPr>
          <p:spPr>
            <a:xfrm>
              <a:off x="4089624" y="2044936"/>
              <a:ext cx="426656" cy="3693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A5843B8-4544-4104-BD7D-5E534A9DC4B8}"/>
                </a:ext>
              </a:extLst>
            </p:cNvPr>
            <p:cNvSpPr txBox="1"/>
            <p:nvPr/>
          </p:nvSpPr>
          <p:spPr>
            <a:xfrm>
              <a:off x="7537697" y="2044936"/>
              <a:ext cx="426656" cy="3693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0D118E08-3BC9-4A28-B165-336937563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521702"/>
              </p:ext>
            </p:extLst>
          </p:nvPr>
        </p:nvGraphicFramePr>
        <p:xfrm>
          <a:off x="4690598" y="3777330"/>
          <a:ext cx="2672780" cy="2451309"/>
        </p:xfrm>
        <a:graphic>
          <a:graphicData uri="http://schemas.openxmlformats.org/drawingml/2006/table">
            <a:tbl>
              <a:tblPr firstRow="1" firstCol="1" bandRow="1"/>
              <a:tblGrid>
                <a:gridCol w="667722">
                  <a:extLst>
                    <a:ext uri="{9D8B030D-6E8A-4147-A177-3AD203B41FA5}">
                      <a16:colId xmlns:a16="http://schemas.microsoft.com/office/drawing/2014/main" val="13081804"/>
                    </a:ext>
                  </a:extLst>
                </a:gridCol>
                <a:gridCol w="667722">
                  <a:extLst>
                    <a:ext uri="{9D8B030D-6E8A-4147-A177-3AD203B41FA5}">
                      <a16:colId xmlns:a16="http://schemas.microsoft.com/office/drawing/2014/main" val="2132892282"/>
                    </a:ext>
                  </a:extLst>
                </a:gridCol>
                <a:gridCol w="668668">
                  <a:extLst>
                    <a:ext uri="{9D8B030D-6E8A-4147-A177-3AD203B41FA5}">
                      <a16:colId xmlns:a16="http://schemas.microsoft.com/office/drawing/2014/main" val="1103220810"/>
                    </a:ext>
                  </a:extLst>
                </a:gridCol>
                <a:gridCol w="668668">
                  <a:extLst>
                    <a:ext uri="{9D8B030D-6E8A-4147-A177-3AD203B41FA5}">
                      <a16:colId xmlns:a16="http://schemas.microsoft.com/office/drawing/2014/main" val="3370191946"/>
                    </a:ext>
                  </a:extLst>
                </a:gridCol>
              </a:tblGrid>
              <a:tr h="5949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429572"/>
                  </a:ext>
                </a:extLst>
              </a:tr>
              <a:tr h="666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812626"/>
                  </a:ext>
                </a:extLst>
              </a:tr>
              <a:tr h="5949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987202"/>
                  </a:ext>
                </a:extLst>
              </a:tr>
              <a:tr h="5949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051107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591D0E4-0FAD-4C5C-969A-815027BB0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060977"/>
              </p:ext>
            </p:extLst>
          </p:nvPr>
        </p:nvGraphicFramePr>
        <p:xfrm>
          <a:off x="775292" y="3811058"/>
          <a:ext cx="3133006" cy="596626"/>
        </p:xfrm>
        <a:graphic>
          <a:graphicData uri="http://schemas.openxmlformats.org/drawingml/2006/table">
            <a:tbl>
              <a:tblPr firstRow="1" firstCol="1" bandRow="1"/>
              <a:tblGrid>
                <a:gridCol w="782735">
                  <a:extLst>
                    <a:ext uri="{9D8B030D-6E8A-4147-A177-3AD203B41FA5}">
                      <a16:colId xmlns:a16="http://schemas.microsoft.com/office/drawing/2014/main" val="3524301406"/>
                    </a:ext>
                  </a:extLst>
                </a:gridCol>
                <a:gridCol w="782735">
                  <a:extLst>
                    <a:ext uri="{9D8B030D-6E8A-4147-A177-3AD203B41FA5}">
                      <a16:colId xmlns:a16="http://schemas.microsoft.com/office/drawing/2014/main" val="2467091742"/>
                    </a:ext>
                  </a:extLst>
                </a:gridCol>
                <a:gridCol w="783768">
                  <a:extLst>
                    <a:ext uri="{9D8B030D-6E8A-4147-A177-3AD203B41FA5}">
                      <a16:colId xmlns:a16="http://schemas.microsoft.com/office/drawing/2014/main" val="3845411686"/>
                    </a:ext>
                  </a:extLst>
                </a:gridCol>
                <a:gridCol w="783768">
                  <a:extLst>
                    <a:ext uri="{9D8B030D-6E8A-4147-A177-3AD203B41FA5}">
                      <a16:colId xmlns:a16="http://schemas.microsoft.com/office/drawing/2014/main" val="1616225395"/>
                    </a:ext>
                  </a:extLst>
                </a:gridCol>
              </a:tblGrid>
              <a:tr h="596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2000" baseline="-25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570732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5F78CDA-4573-4772-BDE9-BC53FC5ED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093520"/>
              </p:ext>
            </p:extLst>
          </p:nvPr>
        </p:nvGraphicFramePr>
        <p:xfrm>
          <a:off x="8211187" y="3911071"/>
          <a:ext cx="3133006" cy="596626"/>
        </p:xfrm>
        <a:graphic>
          <a:graphicData uri="http://schemas.openxmlformats.org/drawingml/2006/table">
            <a:tbl>
              <a:tblPr firstRow="1" firstCol="1" bandRow="1"/>
              <a:tblGrid>
                <a:gridCol w="782735">
                  <a:extLst>
                    <a:ext uri="{9D8B030D-6E8A-4147-A177-3AD203B41FA5}">
                      <a16:colId xmlns:a16="http://schemas.microsoft.com/office/drawing/2014/main" val="3524301406"/>
                    </a:ext>
                  </a:extLst>
                </a:gridCol>
                <a:gridCol w="782735">
                  <a:extLst>
                    <a:ext uri="{9D8B030D-6E8A-4147-A177-3AD203B41FA5}">
                      <a16:colId xmlns:a16="http://schemas.microsoft.com/office/drawing/2014/main" val="2467091742"/>
                    </a:ext>
                  </a:extLst>
                </a:gridCol>
                <a:gridCol w="783768">
                  <a:extLst>
                    <a:ext uri="{9D8B030D-6E8A-4147-A177-3AD203B41FA5}">
                      <a16:colId xmlns:a16="http://schemas.microsoft.com/office/drawing/2014/main" val="3845411686"/>
                    </a:ext>
                  </a:extLst>
                </a:gridCol>
                <a:gridCol w="783768">
                  <a:extLst>
                    <a:ext uri="{9D8B030D-6E8A-4147-A177-3AD203B41FA5}">
                      <a16:colId xmlns:a16="http://schemas.microsoft.com/office/drawing/2014/main" val="1616225395"/>
                    </a:ext>
                  </a:extLst>
                </a:gridCol>
              </a:tblGrid>
              <a:tr h="596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57073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2BF339A1-89C2-4A83-A7E9-119B957A6CC2}"/>
              </a:ext>
            </a:extLst>
          </p:cNvPr>
          <p:cNvSpPr txBox="1"/>
          <p:nvPr/>
        </p:nvSpPr>
        <p:spPr>
          <a:xfrm>
            <a:off x="4089624" y="3935549"/>
            <a:ext cx="426656" cy="3693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91E3DB-AAE9-4B06-84E5-35394B08A064}"/>
              </a:ext>
            </a:extLst>
          </p:cNvPr>
          <p:cNvSpPr txBox="1"/>
          <p:nvPr/>
        </p:nvSpPr>
        <p:spPr>
          <a:xfrm>
            <a:off x="7573954" y="4035562"/>
            <a:ext cx="426656" cy="3693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6029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" y="1327979"/>
            <a:ext cx="12125325" cy="2102159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600" dirty="0">
                <a:latin typeface="+mj-lt"/>
              </a:rPr>
              <a:t>Let’s say we want to predict enrollment for next Spring.</a:t>
            </a:r>
          </a:p>
          <a:p>
            <a:pPr marL="0" indent="0" fontAlgn="base">
              <a:buNone/>
            </a:pPr>
            <a:endParaRPr lang="en-US" sz="1600" dirty="0">
              <a:latin typeface="+mj-lt"/>
            </a:endParaRPr>
          </a:p>
          <a:p>
            <a:pPr marL="457200" indent="-457200" fontAlgn="base"/>
            <a:r>
              <a:rPr lang="en-US" sz="2000" dirty="0">
                <a:latin typeface="+mj-lt"/>
              </a:rPr>
              <a:t>We know how many students we have in each state </a:t>
            </a:r>
            <a:r>
              <a:rPr lang="en-US" sz="2000" i="1" u="sng" dirty="0">
                <a:latin typeface="+mj-lt"/>
              </a:rPr>
              <a:t>this</a:t>
            </a:r>
            <a:r>
              <a:rPr lang="en-US" sz="2000" dirty="0">
                <a:latin typeface="+mj-lt"/>
              </a:rPr>
              <a:t> Fall</a:t>
            </a:r>
          </a:p>
          <a:p>
            <a:pPr marL="457200" indent="-457200" fontAlgn="base"/>
            <a:r>
              <a:rPr lang="en-US" sz="2000" dirty="0">
                <a:latin typeface="+mj-lt"/>
              </a:rPr>
              <a:t>We can think about this as predicting how students will move between states from </a:t>
            </a:r>
            <a:r>
              <a:rPr lang="en-US" sz="2000" i="1" u="sng" dirty="0">
                <a:latin typeface="+mj-lt"/>
              </a:rPr>
              <a:t>this</a:t>
            </a:r>
            <a:r>
              <a:rPr lang="en-US" sz="2000" dirty="0">
                <a:latin typeface="+mj-lt"/>
              </a:rPr>
              <a:t> Fall to </a:t>
            </a:r>
            <a:r>
              <a:rPr lang="en-US" sz="2000" i="1" u="sng" dirty="0">
                <a:latin typeface="+mj-lt"/>
              </a:rPr>
              <a:t>next</a:t>
            </a:r>
            <a:r>
              <a:rPr lang="en-US" sz="2000" dirty="0">
                <a:latin typeface="+mj-lt"/>
              </a:rPr>
              <a:t> Spring</a:t>
            </a:r>
          </a:p>
          <a:p>
            <a:pPr marL="457200" indent="-457200" fontAlgn="base"/>
            <a:r>
              <a:rPr lang="en-US" sz="2000" dirty="0">
                <a:latin typeface="+mj-lt"/>
              </a:rPr>
              <a:t>We can use last year’s enrollment data to track movements from </a:t>
            </a:r>
            <a:r>
              <a:rPr lang="en-US" sz="2000" i="1" u="sng" dirty="0">
                <a:latin typeface="+mj-lt"/>
              </a:rPr>
              <a:t>last</a:t>
            </a:r>
            <a:r>
              <a:rPr lang="en-US" sz="2000" dirty="0">
                <a:latin typeface="+mj-lt"/>
              </a:rPr>
              <a:t> Fall to </a:t>
            </a:r>
            <a:r>
              <a:rPr lang="en-US" sz="2000" i="1" u="sng" dirty="0">
                <a:latin typeface="+mj-lt"/>
              </a:rPr>
              <a:t>last</a:t>
            </a:r>
            <a:r>
              <a:rPr lang="en-US" sz="2000" dirty="0">
                <a:latin typeface="+mj-lt"/>
              </a:rPr>
              <a:t> Spring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Building the Transition Probability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D469951-CCA4-4246-BAE4-804734B9D083}"/>
              </a:ext>
            </a:extLst>
          </p:cNvPr>
          <p:cNvGrpSpPr/>
          <p:nvPr/>
        </p:nvGrpSpPr>
        <p:grpSpPr>
          <a:xfrm>
            <a:off x="2823714" y="3582150"/>
            <a:ext cx="6190889" cy="3058385"/>
            <a:chOff x="2823714" y="3201150"/>
            <a:chExt cx="6190889" cy="305838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CED3F19-8604-41F0-918F-4358036A9995}"/>
                </a:ext>
              </a:extLst>
            </p:cNvPr>
            <p:cNvGrpSpPr/>
            <p:nvPr/>
          </p:nvGrpSpPr>
          <p:grpSpPr>
            <a:xfrm>
              <a:off x="2823714" y="3201150"/>
              <a:ext cx="6011174" cy="1354217"/>
              <a:chOff x="2823714" y="3122769"/>
              <a:chExt cx="6011174" cy="135421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9C72728-6245-4FA5-88BA-FCC60FD8C255}"/>
                  </a:ext>
                </a:extLst>
              </p:cNvPr>
              <p:cNvSpPr txBox="1"/>
              <p:nvPr/>
            </p:nvSpPr>
            <p:spPr>
              <a:xfrm>
                <a:off x="2823714" y="3122769"/>
                <a:ext cx="1525438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Fall 2017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Freshman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Sophomore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Junior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Senior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885DA27-A811-4ABF-ADF6-8B4470F60D38}"/>
                  </a:ext>
                </a:extLst>
              </p:cNvPr>
              <p:cNvSpPr txBox="1"/>
              <p:nvPr/>
            </p:nvSpPr>
            <p:spPr>
              <a:xfrm>
                <a:off x="7072224" y="3122769"/>
                <a:ext cx="1762664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Spring 2018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C48583A4-9346-4B25-A8ED-109002E09F36}"/>
                  </a:ext>
                </a:extLst>
              </p:cNvPr>
              <p:cNvCxnSpPr/>
              <p:nvPr/>
            </p:nvCxnSpPr>
            <p:spPr>
              <a:xfrm flipV="1">
                <a:off x="4186534" y="3566954"/>
                <a:ext cx="3314242" cy="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855B5F75-CD28-4863-9290-590ADACA74A3}"/>
                  </a:ext>
                </a:extLst>
              </p:cNvPr>
              <p:cNvCxnSpPr/>
              <p:nvPr/>
            </p:nvCxnSpPr>
            <p:spPr>
              <a:xfrm flipV="1">
                <a:off x="4167717" y="3791306"/>
                <a:ext cx="3333059" cy="951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62228D3-08BE-403F-831B-763EC31A3F00}"/>
                  </a:ext>
                </a:extLst>
              </p:cNvPr>
              <p:cNvCxnSpPr/>
              <p:nvPr/>
            </p:nvCxnSpPr>
            <p:spPr>
              <a:xfrm flipV="1">
                <a:off x="4037738" y="4031405"/>
                <a:ext cx="3603467" cy="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032BB450-97E4-4474-B2A3-58EAFA7573B8}"/>
                  </a:ext>
                </a:extLst>
              </p:cNvPr>
              <p:cNvCxnSpPr/>
              <p:nvPr/>
            </p:nvCxnSpPr>
            <p:spPr>
              <a:xfrm flipV="1">
                <a:off x="3982218" y="4304707"/>
                <a:ext cx="3719369" cy="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0DEC4E0B-C98C-4B46-B148-9D84A6589A17}"/>
                  </a:ext>
                </a:extLst>
              </p:cNvPr>
              <p:cNvCxnSpPr/>
              <p:nvPr/>
            </p:nvCxnSpPr>
            <p:spPr>
              <a:xfrm>
                <a:off x="4177910" y="3568459"/>
                <a:ext cx="3322866" cy="22284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EDCADAE4-FBDB-4343-A2EA-C22B760D450E}"/>
                  </a:ext>
                </a:extLst>
              </p:cNvPr>
              <p:cNvCxnSpPr/>
              <p:nvPr/>
            </p:nvCxnSpPr>
            <p:spPr>
              <a:xfrm>
                <a:off x="4177910" y="3576335"/>
                <a:ext cx="3463295" cy="455069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60012EAA-10AE-4AE0-BCD3-BED029F64F0D}"/>
                  </a:ext>
                </a:extLst>
              </p:cNvPr>
              <p:cNvCxnSpPr/>
              <p:nvPr/>
            </p:nvCxnSpPr>
            <p:spPr>
              <a:xfrm>
                <a:off x="4177909" y="3574832"/>
                <a:ext cx="3523678" cy="72987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1C18F914-E6EC-4766-8444-F4A8B5B03BB4}"/>
                  </a:ext>
                </a:extLst>
              </p:cNvPr>
              <p:cNvCxnSpPr/>
              <p:nvPr/>
            </p:nvCxnSpPr>
            <p:spPr>
              <a:xfrm flipV="1">
                <a:off x="4228099" y="3563016"/>
                <a:ext cx="3272677" cy="23236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FF63B202-3592-44AF-A69D-6A6B01265D92}"/>
                  </a:ext>
                </a:extLst>
              </p:cNvPr>
              <p:cNvCxnSpPr/>
              <p:nvPr/>
            </p:nvCxnSpPr>
            <p:spPr>
              <a:xfrm flipV="1">
                <a:off x="4037737" y="3558944"/>
                <a:ext cx="3463039" cy="47516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2470DE9E-AB9D-43E4-B1B5-79EEE4447321}"/>
                  </a:ext>
                </a:extLst>
              </p:cNvPr>
              <p:cNvCxnSpPr/>
              <p:nvPr/>
            </p:nvCxnSpPr>
            <p:spPr>
              <a:xfrm flipV="1">
                <a:off x="3971827" y="3568457"/>
                <a:ext cx="3528949" cy="72969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824EBAEC-5D5D-44DB-ACC6-7E4053466248}"/>
                  </a:ext>
                </a:extLst>
              </p:cNvPr>
              <p:cNvCxnSpPr/>
              <p:nvPr/>
            </p:nvCxnSpPr>
            <p:spPr>
              <a:xfrm>
                <a:off x="4228099" y="3806679"/>
                <a:ext cx="3412848" cy="216717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743A739-E2F7-4A14-8BBC-BFB42076528A}"/>
                  </a:ext>
                </a:extLst>
              </p:cNvPr>
              <p:cNvCxnSpPr/>
              <p:nvPr/>
            </p:nvCxnSpPr>
            <p:spPr>
              <a:xfrm>
                <a:off x="4228099" y="3797678"/>
                <a:ext cx="3468368" cy="50047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61F321F-CA85-4359-AF8D-5B7606041A28}"/>
                  </a:ext>
                </a:extLst>
              </p:cNvPr>
              <p:cNvCxnSpPr/>
              <p:nvPr/>
            </p:nvCxnSpPr>
            <p:spPr>
              <a:xfrm>
                <a:off x="4040473" y="4037403"/>
                <a:ext cx="3650921" cy="26712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80512491-8931-42DE-A8F5-97765A274F80}"/>
                  </a:ext>
                </a:extLst>
              </p:cNvPr>
              <p:cNvCxnSpPr/>
              <p:nvPr/>
            </p:nvCxnSpPr>
            <p:spPr>
              <a:xfrm flipV="1">
                <a:off x="4030280" y="3779612"/>
                <a:ext cx="3470496" cy="26610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08FAE4E0-64AC-4D34-8035-B1D4E1F99644}"/>
                  </a:ext>
                </a:extLst>
              </p:cNvPr>
              <p:cNvCxnSpPr/>
              <p:nvPr/>
            </p:nvCxnSpPr>
            <p:spPr>
              <a:xfrm flipV="1">
                <a:off x="4020087" y="3779612"/>
                <a:ext cx="3490882" cy="52177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72A7C7DB-E636-40F2-AA9F-7C3EFE50F86F}"/>
                  </a:ext>
                </a:extLst>
              </p:cNvPr>
              <p:cNvCxnSpPr/>
              <p:nvPr/>
            </p:nvCxnSpPr>
            <p:spPr>
              <a:xfrm flipV="1">
                <a:off x="3982218" y="4023396"/>
                <a:ext cx="3666187" cy="27016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66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9CB5460-BB3E-44C3-B2BF-549694C55B15}"/>
                </a:ext>
              </a:extLst>
            </p:cNvPr>
            <p:cNvGrpSpPr/>
            <p:nvPr/>
          </p:nvGrpSpPr>
          <p:grpSpPr>
            <a:xfrm>
              <a:off x="2823714" y="4462907"/>
              <a:ext cx="6190889" cy="1796628"/>
              <a:chOff x="2823714" y="4462907"/>
              <a:chExt cx="6190889" cy="179662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25969C-5E59-42F3-A3B2-1F3C406D05C5}"/>
                  </a:ext>
                </a:extLst>
              </p:cNvPr>
              <p:cNvSpPr txBox="1"/>
              <p:nvPr/>
            </p:nvSpPr>
            <p:spPr>
              <a:xfrm>
                <a:off x="2823714" y="4874540"/>
                <a:ext cx="1525438" cy="1354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sng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Fall 2016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Freshman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Sophomore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Junior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Senior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8BA7AA4-5CCE-436F-A794-91625BD9AD3A}"/>
                  </a:ext>
                </a:extLst>
              </p:cNvPr>
              <p:cNvSpPr txBox="1"/>
              <p:nvPr/>
            </p:nvSpPr>
            <p:spPr>
              <a:xfrm>
                <a:off x="7251939" y="4874540"/>
                <a:ext cx="176266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sng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Spring 2017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Freshman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Sophomore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Junior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Senior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AAF98A1-BF57-4DBC-A83F-5282A23F0524}"/>
                  </a:ext>
                </a:extLst>
              </p:cNvPr>
              <p:cNvCxnSpPr/>
              <p:nvPr/>
            </p:nvCxnSpPr>
            <p:spPr>
              <a:xfrm flipV="1">
                <a:off x="4182113" y="5338990"/>
                <a:ext cx="3314242" cy="2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650D9830-74CF-4C87-91D4-F2E4CF77CBD8}"/>
                  </a:ext>
                </a:extLst>
              </p:cNvPr>
              <p:cNvCxnSpPr/>
              <p:nvPr/>
            </p:nvCxnSpPr>
            <p:spPr>
              <a:xfrm flipV="1">
                <a:off x="4163296" y="5563342"/>
                <a:ext cx="3333059" cy="9512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2589D10-2D3F-47F6-8BEE-352B9FF1A4FA}"/>
                  </a:ext>
                </a:extLst>
              </p:cNvPr>
              <p:cNvCxnSpPr/>
              <p:nvPr/>
            </p:nvCxnSpPr>
            <p:spPr>
              <a:xfrm flipV="1">
                <a:off x="4033317" y="5803441"/>
                <a:ext cx="3603467" cy="1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1C80EDF-2684-40B3-959C-3BD0D9BC5769}"/>
                  </a:ext>
                </a:extLst>
              </p:cNvPr>
              <p:cNvCxnSpPr/>
              <p:nvPr/>
            </p:nvCxnSpPr>
            <p:spPr>
              <a:xfrm flipV="1">
                <a:off x="3977797" y="6076743"/>
                <a:ext cx="3719369" cy="2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900F7887-00F8-48BC-A48F-1E3406529CFC}"/>
                  </a:ext>
                </a:extLst>
              </p:cNvPr>
              <p:cNvCxnSpPr/>
              <p:nvPr/>
            </p:nvCxnSpPr>
            <p:spPr>
              <a:xfrm>
                <a:off x="4173489" y="5340495"/>
                <a:ext cx="3322866" cy="222846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C2E2C875-CC91-4E02-82E6-13005651DDEF}"/>
                  </a:ext>
                </a:extLst>
              </p:cNvPr>
              <p:cNvCxnSpPr/>
              <p:nvPr/>
            </p:nvCxnSpPr>
            <p:spPr>
              <a:xfrm>
                <a:off x="4173489" y="5348371"/>
                <a:ext cx="3463295" cy="455069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9B3BB087-A560-4D5A-935F-5FE20530C9BE}"/>
                  </a:ext>
                </a:extLst>
              </p:cNvPr>
              <p:cNvCxnSpPr/>
              <p:nvPr/>
            </p:nvCxnSpPr>
            <p:spPr>
              <a:xfrm>
                <a:off x="4173488" y="5346868"/>
                <a:ext cx="3523678" cy="729873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584628AF-0F83-4814-A356-F23A9696A621}"/>
                  </a:ext>
                </a:extLst>
              </p:cNvPr>
              <p:cNvCxnSpPr/>
              <p:nvPr/>
            </p:nvCxnSpPr>
            <p:spPr>
              <a:xfrm flipV="1">
                <a:off x="4223678" y="5335052"/>
                <a:ext cx="3272677" cy="232361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E27C231E-15A7-4221-93A2-EEFFE78CDFA1}"/>
                  </a:ext>
                </a:extLst>
              </p:cNvPr>
              <p:cNvCxnSpPr/>
              <p:nvPr/>
            </p:nvCxnSpPr>
            <p:spPr>
              <a:xfrm flipV="1">
                <a:off x="4033316" y="5330980"/>
                <a:ext cx="3463039" cy="475168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14A08F5B-F3A5-44DE-B7DC-A8426C7190EF}"/>
                  </a:ext>
                </a:extLst>
              </p:cNvPr>
              <p:cNvCxnSpPr/>
              <p:nvPr/>
            </p:nvCxnSpPr>
            <p:spPr>
              <a:xfrm flipV="1">
                <a:off x="3967406" y="5340493"/>
                <a:ext cx="3528949" cy="729694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C0CDFDE-21DD-445C-9093-CBCE749E08F8}"/>
                  </a:ext>
                </a:extLst>
              </p:cNvPr>
              <p:cNvCxnSpPr/>
              <p:nvPr/>
            </p:nvCxnSpPr>
            <p:spPr>
              <a:xfrm>
                <a:off x="4223678" y="5578715"/>
                <a:ext cx="3412848" cy="216717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52935BA2-6CD5-4EE5-88E3-4FCE1B2BED75}"/>
                  </a:ext>
                </a:extLst>
              </p:cNvPr>
              <p:cNvCxnSpPr/>
              <p:nvPr/>
            </p:nvCxnSpPr>
            <p:spPr>
              <a:xfrm>
                <a:off x="4223678" y="5569714"/>
                <a:ext cx="3468368" cy="500473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B1AE91B0-9CA2-4866-A622-086D221E33BF}"/>
                  </a:ext>
                </a:extLst>
              </p:cNvPr>
              <p:cNvCxnSpPr/>
              <p:nvPr/>
            </p:nvCxnSpPr>
            <p:spPr>
              <a:xfrm>
                <a:off x="4036052" y="5809439"/>
                <a:ext cx="3650921" cy="26712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B29770C0-D1B3-433A-9232-BF25061E305F}"/>
                  </a:ext>
                </a:extLst>
              </p:cNvPr>
              <p:cNvCxnSpPr/>
              <p:nvPr/>
            </p:nvCxnSpPr>
            <p:spPr>
              <a:xfrm flipV="1">
                <a:off x="4025859" y="5551648"/>
                <a:ext cx="3470496" cy="266106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5C1C647F-92FC-4AC0-8D61-EDC3898693B0}"/>
                  </a:ext>
                </a:extLst>
              </p:cNvPr>
              <p:cNvCxnSpPr/>
              <p:nvPr/>
            </p:nvCxnSpPr>
            <p:spPr>
              <a:xfrm flipV="1">
                <a:off x="4015666" y="5551648"/>
                <a:ext cx="3490882" cy="521773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35ACCFDF-4738-4408-B115-C04DFB899304}"/>
                  </a:ext>
                </a:extLst>
              </p:cNvPr>
              <p:cNvCxnSpPr/>
              <p:nvPr/>
            </p:nvCxnSpPr>
            <p:spPr>
              <a:xfrm flipV="1">
                <a:off x="3977797" y="5795432"/>
                <a:ext cx="3666187" cy="270161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66" name="Arrow: Up 65">
                <a:extLst>
                  <a:ext uri="{FF2B5EF4-FFF2-40B4-BE49-F238E27FC236}">
                    <a16:creationId xmlns:a16="http://schemas.microsoft.com/office/drawing/2014/main" id="{95ED41A2-67AC-4758-9759-603A0E8433FB}"/>
                  </a:ext>
                </a:extLst>
              </p:cNvPr>
              <p:cNvSpPr/>
              <p:nvPr/>
            </p:nvSpPr>
            <p:spPr>
              <a:xfrm>
                <a:off x="5651863" y="4462907"/>
                <a:ext cx="470263" cy="734274"/>
              </a:xfrm>
              <a:prstGeom prst="upArrow">
                <a:avLst>
                  <a:gd name="adj1" fmla="val 39953"/>
                  <a:gd name="adj2" fmla="val 50000"/>
                </a:avLst>
              </a:prstGeom>
              <a:gradFill flip="none" rotWithShape="1">
                <a:gsLst>
                  <a:gs pos="27000">
                    <a:schemeClr val="accent1"/>
                  </a:gs>
                  <a:gs pos="100000">
                    <a:srgbClr val="000066">
                      <a:lumMod val="75000"/>
                    </a:srgbClr>
                  </a:gs>
                </a:gsLst>
                <a:lin ang="16200000" scaled="1"/>
                <a:tileRect/>
              </a:gradFill>
              <a:ln w="15875" cap="flat" cmpd="sng" algn="ctr">
                <a:solidFill>
                  <a:srgbClr val="00006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8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7A97-6094-374D-957C-56662FBD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" y="1216483"/>
            <a:ext cx="12125325" cy="1034221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100" dirty="0">
                <a:latin typeface="+mj-lt"/>
              </a:rPr>
              <a:t>We can compare our Fall 2016 headcounts in each state to our Spring 2017 headcounts in each state.</a:t>
            </a:r>
          </a:p>
          <a:p>
            <a:pPr marL="457200" indent="-457200" fontAlgn="base"/>
            <a:r>
              <a:rPr lang="en-US" sz="2000" dirty="0">
                <a:latin typeface="+mj-lt"/>
              </a:rPr>
              <a:t>Cross-tabulate Fall 2016 by Spring 2017 and calculate the row percentages: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Building the Transition Probability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F4528426-67B4-4A84-BE92-8C4E4366C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766450"/>
              </p:ext>
            </p:extLst>
          </p:nvPr>
        </p:nvGraphicFramePr>
        <p:xfrm>
          <a:off x="1720732" y="2580561"/>
          <a:ext cx="2214926" cy="4042983"/>
        </p:xfrm>
        <a:graphic>
          <a:graphicData uri="http://schemas.openxmlformats.org/drawingml/2006/table">
            <a:tbl>
              <a:tblPr/>
              <a:tblGrid>
                <a:gridCol w="1086029">
                  <a:extLst>
                    <a:ext uri="{9D8B030D-6E8A-4147-A177-3AD203B41FA5}">
                      <a16:colId xmlns:a16="http://schemas.microsoft.com/office/drawing/2014/main" val="3915457489"/>
                    </a:ext>
                  </a:extLst>
                </a:gridCol>
                <a:gridCol w="1128897">
                  <a:extLst>
                    <a:ext uri="{9D8B030D-6E8A-4147-A177-3AD203B41FA5}">
                      <a16:colId xmlns:a16="http://schemas.microsoft.com/office/drawing/2014/main" val="805764025"/>
                    </a:ext>
                  </a:extLst>
                </a:gridCol>
              </a:tblGrid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Fall 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Spring 2017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812577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385146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859418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899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84499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180909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16537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101940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245201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258909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40064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7835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001626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746066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648250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337996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185232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82519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575683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14495"/>
                  </a:ext>
                </a:extLst>
              </a:tr>
              <a:tr h="192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78828"/>
                  </a:ext>
                </a:extLst>
              </a:tr>
            </a:tbl>
          </a:graphicData>
        </a:graphic>
      </p:graphicFrame>
      <p:sp>
        <p:nvSpPr>
          <p:cNvPr id="86" name="TextBox 85">
            <a:extLst>
              <a:ext uri="{FF2B5EF4-FFF2-40B4-BE49-F238E27FC236}">
                <a16:creationId xmlns:a16="http://schemas.microsoft.com/office/drawing/2014/main" id="{2F162D74-26CE-42CB-BD2D-614DB9E7BB09}"/>
              </a:ext>
            </a:extLst>
          </p:cNvPr>
          <p:cNvSpPr txBox="1"/>
          <p:nvPr/>
        </p:nvSpPr>
        <p:spPr>
          <a:xfrm>
            <a:off x="854628" y="2088340"/>
            <a:ext cx="426177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Start with student-level enrollment data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E4E86E4-EF7A-42CB-9378-E3C521FC113F}"/>
              </a:ext>
            </a:extLst>
          </p:cNvPr>
          <p:cNvSpPr txBox="1"/>
          <p:nvPr/>
        </p:nvSpPr>
        <p:spPr>
          <a:xfrm>
            <a:off x="6178247" y="2088340"/>
            <a:ext cx="476062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Cross-tabulate Fall 2016 by Spring 2017</a:t>
            </a:r>
          </a:p>
        </p:txBody>
      </p:sp>
      <p:graphicFrame>
        <p:nvGraphicFramePr>
          <p:cNvPr id="88" name="Table 87">
            <a:extLst>
              <a:ext uri="{FF2B5EF4-FFF2-40B4-BE49-F238E27FC236}">
                <a16:creationId xmlns:a16="http://schemas.microsoft.com/office/drawing/2014/main" id="{90BB4460-3D42-4A95-8822-FC79C9879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762751"/>
              </p:ext>
            </p:extLst>
          </p:nvPr>
        </p:nvGraphicFramePr>
        <p:xfrm>
          <a:off x="5116401" y="3395899"/>
          <a:ext cx="2079912" cy="1933305"/>
        </p:xfrm>
        <a:graphic>
          <a:graphicData uri="http://schemas.openxmlformats.org/drawingml/2006/table">
            <a:tbl>
              <a:tblPr/>
              <a:tblGrid>
                <a:gridCol w="405838">
                  <a:extLst>
                    <a:ext uri="{9D8B030D-6E8A-4147-A177-3AD203B41FA5}">
                      <a16:colId xmlns:a16="http://schemas.microsoft.com/office/drawing/2014/main" val="3547538839"/>
                    </a:ext>
                  </a:extLst>
                </a:gridCol>
                <a:gridCol w="439860">
                  <a:extLst>
                    <a:ext uri="{9D8B030D-6E8A-4147-A177-3AD203B41FA5}">
                      <a16:colId xmlns:a16="http://schemas.microsoft.com/office/drawing/2014/main" val="2084909923"/>
                    </a:ext>
                  </a:extLst>
                </a:gridCol>
                <a:gridCol w="423417">
                  <a:extLst>
                    <a:ext uri="{9D8B030D-6E8A-4147-A177-3AD203B41FA5}">
                      <a16:colId xmlns:a16="http://schemas.microsoft.com/office/drawing/2014/main" val="113730752"/>
                    </a:ext>
                  </a:extLst>
                </a:gridCol>
                <a:gridCol w="405398">
                  <a:extLst>
                    <a:ext uri="{9D8B030D-6E8A-4147-A177-3AD203B41FA5}">
                      <a16:colId xmlns:a16="http://schemas.microsoft.com/office/drawing/2014/main" val="4150946789"/>
                    </a:ext>
                  </a:extLst>
                </a:gridCol>
                <a:gridCol w="405399">
                  <a:extLst>
                    <a:ext uri="{9D8B030D-6E8A-4147-A177-3AD203B41FA5}">
                      <a16:colId xmlns:a16="http://schemas.microsoft.com/office/drawing/2014/main" val="4247430824"/>
                    </a:ext>
                  </a:extLst>
                </a:gridCol>
              </a:tblGrid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5267223"/>
                  </a:ext>
                </a:extLst>
              </a:tr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238381"/>
                  </a:ext>
                </a:extLst>
              </a:tr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74"/>
                  </a:ext>
                </a:extLst>
              </a:tr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333053"/>
                  </a:ext>
                </a:extLst>
              </a:tr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6073776"/>
                  </a:ext>
                </a:extLst>
              </a:tr>
            </a:tbl>
          </a:graphicData>
        </a:graphic>
      </p:graphicFrame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8C004386-CB71-4196-B35B-16AFF1CF9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738360"/>
              </p:ext>
            </p:extLst>
          </p:nvPr>
        </p:nvGraphicFramePr>
        <p:xfrm>
          <a:off x="7675278" y="3395899"/>
          <a:ext cx="2090056" cy="1933305"/>
        </p:xfrm>
        <a:graphic>
          <a:graphicData uri="http://schemas.openxmlformats.org/drawingml/2006/table">
            <a:tbl>
              <a:tblPr/>
              <a:tblGrid>
                <a:gridCol w="415982">
                  <a:extLst>
                    <a:ext uri="{9D8B030D-6E8A-4147-A177-3AD203B41FA5}">
                      <a16:colId xmlns:a16="http://schemas.microsoft.com/office/drawing/2014/main" val="3547538839"/>
                    </a:ext>
                  </a:extLst>
                </a:gridCol>
                <a:gridCol w="439860">
                  <a:extLst>
                    <a:ext uri="{9D8B030D-6E8A-4147-A177-3AD203B41FA5}">
                      <a16:colId xmlns:a16="http://schemas.microsoft.com/office/drawing/2014/main" val="2084909923"/>
                    </a:ext>
                  </a:extLst>
                </a:gridCol>
                <a:gridCol w="423417">
                  <a:extLst>
                    <a:ext uri="{9D8B030D-6E8A-4147-A177-3AD203B41FA5}">
                      <a16:colId xmlns:a16="http://schemas.microsoft.com/office/drawing/2014/main" val="113730752"/>
                    </a:ext>
                  </a:extLst>
                </a:gridCol>
                <a:gridCol w="405398">
                  <a:extLst>
                    <a:ext uri="{9D8B030D-6E8A-4147-A177-3AD203B41FA5}">
                      <a16:colId xmlns:a16="http://schemas.microsoft.com/office/drawing/2014/main" val="4150946789"/>
                    </a:ext>
                  </a:extLst>
                </a:gridCol>
                <a:gridCol w="405399">
                  <a:extLst>
                    <a:ext uri="{9D8B030D-6E8A-4147-A177-3AD203B41FA5}">
                      <a16:colId xmlns:a16="http://schemas.microsoft.com/office/drawing/2014/main" val="4247430824"/>
                    </a:ext>
                  </a:extLst>
                </a:gridCol>
              </a:tblGrid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5267223"/>
                  </a:ext>
                </a:extLst>
              </a:tr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238381"/>
                  </a:ext>
                </a:extLst>
              </a:tr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74"/>
                  </a:ext>
                </a:extLst>
              </a:tr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333053"/>
                  </a:ext>
                </a:extLst>
              </a:tr>
              <a:tr h="3866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</a:rPr>
                        <a:t>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6073776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40FBBA6E-631B-44D3-AEDC-7B2782CFF75C}"/>
              </a:ext>
            </a:extLst>
          </p:cNvPr>
          <p:cNvSpPr txBox="1"/>
          <p:nvPr/>
        </p:nvSpPr>
        <p:spPr>
          <a:xfrm>
            <a:off x="5641871" y="3091991"/>
            <a:ext cx="134033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Spring 2017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57C579F-9536-44AB-A588-D7902F6D313F}"/>
              </a:ext>
            </a:extLst>
          </p:cNvPr>
          <p:cNvSpPr txBox="1"/>
          <p:nvPr/>
        </p:nvSpPr>
        <p:spPr>
          <a:xfrm rot="16200000">
            <a:off x="4441090" y="4325094"/>
            <a:ext cx="11339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Fall 2016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196F0CC-F536-48F5-9796-C25F6463C2D5}"/>
              </a:ext>
            </a:extLst>
          </p:cNvPr>
          <p:cNvSpPr txBox="1"/>
          <p:nvPr/>
        </p:nvSpPr>
        <p:spPr>
          <a:xfrm>
            <a:off x="8276207" y="3091991"/>
            <a:ext cx="134033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Spring 2017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0947765-F87E-47FC-85ED-F26105BE6CC6}"/>
              </a:ext>
            </a:extLst>
          </p:cNvPr>
          <p:cNvSpPr txBox="1"/>
          <p:nvPr/>
        </p:nvSpPr>
        <p:spPr>
          <a:xfrm rot="16200000">
            <a:off x="7031899" y="4442658"/>
            <a:ext cx="11339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Fall 2016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00643AA-5342-47FE-86A2-E731FC673940}"/>
              </a:ext>
            </a:extLst>
          </p:cNvPr>
          <p:cNvSpPr txBox="1"/>
          <p:nvPr/>
        </p:nvSpPr>
        <p:spPr>
          <a:xfrm>
            <a:off x="5583068" y="5461072"/>
            <a:ext cx="1558834" cy="338554"/>
          </a:xfrm>
          <a:prstGeom prst="rect">
            <a:avLst/>
          </a:prstGeom>
          <a:solidFill>
            <a:srgbClr val="EBEB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Counts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C8A1296-C6AA-4BDA-A8BB-DB59C32D2DC3}"/>
              </a:ext>
            </a:extLst>
          </p:cNvPr>
          <p:cNvSpPr txBox="1"/>
          <p:nvPr/>
        </p:nvSpPr>
        <p:spPr>
          <a:xfrm>
            <a:off x="8191246" y="5463240"/>
            <a:ext cx="1558834" cy="338554"/>
          </a:xfrm>
          <a:prstGeom prst="rect">
            <a:avLst/>
          </a:prstGeom>
          <a:solidFill>
            <a:srgbClr val="EBEB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Percentages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13AA2ED-D8DB-40DE-9E73-F968C4C6A832}"/>
              </a:ext>
            </a:extLst>
          </p:cNvPr>
          <p:cNvSpPr txBox="1"/>
          <p:nvPr/>
        </p:nvSpPr>
        <p:spPr>
          <a:xfrm>
            <a:off x="10001931" y="2887355"/>
            <a:ext cx="2185755" cy="3785652"/>
          </a:xfrm>
          <a:prstGeom prst="rect">
            <a:avLst/>
          </a:prstGeom>
          <a:solidFill>
            <a:srgbClr val="EBEB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We can see that from Fall 2016 to Spring 2017, 75% of Freshmen remained Freshmen, while 25% of Freshmen became Sophomores.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In other words, the probability of becoming a Sophomore in the Spring if you were a Freshman in the Fall is 25%.</a:t>
            </a:r>
          </a:p>
        </p:txBody>
      </p: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4979A1A4-4356-4146-A98E-51D598FDD6A7}"/>
              </a:ext>
            </a:extLst>
          </p:cNvPr>
          <p:cNvCxnSpPr/>
          <p:nvPr/>
        </p:nvCxnSpPr>
        <p:spPr>
          <a:xfrm rot="10800000" flipV="1">
            <a:off x="8400036" y="3555056"/>
            <a:ext cx="2063698" cy="355064"/>
          </a:xfrm>
          <a:prstGeom prst="curvedConnector3">
            <a:avLst>
              <a:gd name="adj1" fmla="val 98924"/>
            </a:avLst>
          </a:prstGeom>
          <a:ln w="31750">
            <a:solidFill>
              <a:schemeClr val="accent1"/>
            </a:solidFill>
            <a:headEnd w="lg" len="lg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5B1F10ED-5C07-4D16-9285-6DF52B687FD9}"/>
              </a:ext>
            </a:extLst>
          </p:cNvPr>
          <p:cNvCxnSpPr/>
          <p:nvPr/>
        </p:nvCxnSpPr>
        <p:spPr>
          <a:xfrm rot="10800000">
            <a:off x="8828076" y="4061839"/>
            <a:ext cx="1635658" cy="432532"/>
          </a:xfrm>
          <a:prstGeom prst="curvedConnector3">
            <a:avLst>
              <a:gd name="adj1" fmla="val 98334"/>
            </a:avLst>
          </a:prstGeom>
          <a:ln w="31750">
            <a:solidFill>
              <a:schemeClr val="bg2">
                <a:lumMod val="25000"/>
              </a:schemeClr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0FFF-8EEA-0A41-B8A7-BEA30DC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2450"/>
            <a:ext cx="12192000" cy="701731"/>
          </a:xfrm>
        </p:spPr>
        <p:txBody>
          <a:bodyPr/>
          <a:lstStyle/>
          <a:p>
            <a:r>
              <a:rPr lang="en-US" dirty="0"/>
              <a:t>Simple Markov Chain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14B22-C67A-4DC6-BE78-5FC451A4E4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2963" y="5921324"/>
            <a:ext cx="783110" cy="731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68A28-C9A4-42C9-93B3-56CFC4575553}"/>
              </a:ext>
            </a:extLst>
          </p:cNvPr>
          <p:cNvSpPr txBox="1"/>
          <p:nvPr/>
        </p:nvSpPr>
        <p:spPr>
          <a:xfrm>
            <a:off x="775292" y="1337129"/>
            <a:ext cx="314001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students we have this semester in each state at time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10657-447A-45FC-B2AE-88A486B23A77}"/>
              </a:ext>
            </a:extLst>
          </p:cNvPr>
          <p:cNvSpPr txBox="1"/>
          <p:nvPr/>
        </p:nvSpPr>
        <p:spPr>
          <a:xfrm>
            <a:off x="4690598" y="1337129"/>
            <a:ext cx="26727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Probabilities of moving amongst each 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9DFD5-E873-43F8-BB71-F43742ADA2DC}"/>
              </a:ext>
            </a:extLst>
          </p:cNvPr>
          <p:cNvSpPr txBox="1"/>
          <p:nvPr/>
        </p:nvSpPr>
        <p:spPr>
          <a:xfrm>
            <a:off x="8138671" y="1337129"/>
            <a:ext cx="32780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Estimated number of students in each state next semester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7AB7A-7CAA-470C-A2AC-D0BA21F7D3F7}"/>
              </a:ext>
            </a:extLst>
          </p:cNvPr>
          <p:cNvSpPr txBox="1"/>
          <p:nvPr/>
        </p:nvSpPr>
        <p:spPr>
          <a:xfrm>
            <a:off x="4089624" y="1475628"/>
            <a:ext cx="426656" cy="3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17595-DDA3-46E7-8B12-BE0C6C9470FB}"/>
              </a:ext>
            </a:extLst>
          </p:cNvPr>
          <p:cNvSpPr txBox="1"/>
          <p:nvPr/>
        </p:nvSpPr>
        <p:spPr>
          <a:xfrm>
            <a:off x="7537697" y="1475628"/>
            <a:ext cx="426656" cy="369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482BA98-96B2-40DE-858B-79DFA8B7F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852745"/>
              </p:ext>
            </p:extLst>
          </p:nvPr>
        </p:nvGraphicFramePr>
        <p:xfrm>
          <a:off x="4812048" y="2397078"/>
          <a:ext cx="2429878" cy="1512643"/>
        </p:xfrm>
        <a:graphic>
          <a:graphicData uri="http://schemas.openxmlformats.org/drawingml/2006/table">
            <a:tbl>
              <a:tblPr firstRow="1" firstCol="1" bandRow="1"/>
              <a:tblGrid>
                <a:gridCol w="607039">
                  <a:extLst>
                    <a:ext uri="{9D8B030D-6E8A-4147-A177-3AD203B41FA5}">
                      <a16:colId xmlns:a16="http://schemas.microsoft.com/office/drawing/2014/main" val="13081804"/>
                    </a:ext>
                  </a:extLst>
                </a:gridCol>
                <a:gridCol w="607039">
                  <a:extLst>
                    <a:ext uri="{9D8B030D-6E8A-4147-A177-3AD203B41FA5}">
                      <a16:colId xmlns:a16="http://schemas.microsoft.com/office/drawing/2014/main" val="2132892282"/>
                    </a:ext>
                  </a:extLst>
                </a:gridCol>
                <a:gridCol w="607900">
                  <a:extLst>
                    <a:ext uri="{9D8B030D-6E8A-4147-A177-3AD203B41FA5}">
                      <a16:colId xmlns:a16="http://schemas.microsoft.com/office/drawing/2014/main" val="1103220810"/>
                    </a:ext>
                  </a:extLst>
                </a:gridCol>
                <a:gridCol w="607900">
                  <a:extLst>
                    <a:ext uri="{9D8B030D-6E8A-4147-A177-3AD203B41FA5}">
                      <a16:colId xmlns:a16="http://schemas.microsoft.com/office/drawing/2014/main" val="3370191946"/>
                    </a:ext>
                  </a:extLst>
                </a:gridCol>
              </a:tblGrid>
              <a:tr h="367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5429572"/>
                  </a:ext>
                </a:extLst>
              </a:tr>
              <a:tr h="41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5812626"/>
                  </a:ext>
                </a:extLst>
              </a:tr>
              <a:tr h="367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5987202"/>
                  </a:ext>
                </a:extLst>
              </a:tr>
              <a:tr h="367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SF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805110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52D882B-983E-47C9-BC3A-AF8A34BBB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879325"/>
              </p:ext>
            </p:extLst>
          </p:nvPr>
        </p:nvGraphicFramePr>
        <p:xfrm>
          <a:off x="775292" y="2866057"/>
          <a:ext cx="3058500" cy="493824"/>
        </p:xfrm>
        <a:graphic>
          <a:graphicData uri="http://schemas.openxmlformats.org/drawingml/2006/table">
            <a:tbl>
              <a:tblPr firstRow="1" firstCol="1" bandRow="1"/>
              <a:tblGrid>
                <a:gridCol w="764121">
                  <a:extLst>
                    <a:ext uri="{9D8B030D-6E8A-4147-A177-3AD203B41FA5}">
                      <a16:colId xmlns:a16="http://schemas.microsoft.com/office/drawing/2014/main" val="3524301406"/>
                    </a:ext>
                  </a:extLst>
                </a:gridCol>
                <a:gridCol w="764121">
                  <a:extLst>
                    <a:ext uri="{9D8B030D-6E8A-4147-A177-3AD203B41FA5}">
                      <a16:colId xmlns:a16="http://schemas.microsoft.com/office/drawing/2014/main" val="2467091742"/>
                    </a:ext>
                  </a:extLst>
                </a:gridCol>
                <a:gridCol w="765129">
                  <a:extLst>
                    <a:ext uri="{9D8B030D-6E8A-4147-A177-3AD203B41FA5}">
                      <a16:colId xmlns:a16="http://schemas.microsoft.com/office/drawing/2014/main" val="3845411686"/>
                    </a:ext>
                  </a:extLst>
                </a:gridCol>
                <a:gridCol w="765129">
                  <a:extLst>
                    <a:ext uri="{9D8B030D-6E8A-4147-A177-3AD203B41FA5}">
                      <a16:colId xmlns:a16="http://schemas.microsoft.com/office/drawing/2014/main" val="1616225395"/>
                    </a:ext>
                  </a:extLst>
                </a:gridCol>
              </a:tblGrid>
              <a:tr h="4938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2000" baseline="-25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557073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1148878-E3F2-46AD-8CBA-6BB103F2F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114940"/>
              </p:ext>
            </p:extLst>
          </p:nvPr>
        </p:nvGraphicFramePr>
        <p:xfrm>
          <a:off x="8211187" y="2966070"/>
          <a:ext cx="3022870" cy="493824"/>
        </p:xfrm>
        <a:graphic>
          <a:graphicData uri="http://schemas.openxmlformats.org/drawingml/2006/table">
            <a:tbl>
              <a:tblPr firstRow="1" firstCol="1" bandRow="1"/>
              <a:tblGrid>
                <a:gridCol w="755219">
                  <a:extLst>
                    <a:ext uri="{9D8B030D-6E8A-4147-A177-3AD203B41FA5}">
                      <a16:colId xmlns:a16="http://schemas.microsoft.com/office/drawing/2014/main" val="3524301406"/>
                    </a:ext>
                  </a:extLst>
                </a:gridCol>
                <a:gridCol w="755219">
                  <a:extLst>
                    <a:ext uri="{9D8B030D-6E8A-4147-A177-3AD203B41FA5}">
                      <a16:colId xmlns:a16="http://schemas.microsoft.com/office/drawing/2014/main" val="2467091742"/>
                    </a:ext>
                  </a:extLst>
                </a:gridCol>
                <a:gridCol w="756216">
                  <a:extLst>
                    <a:ext uri="{9D8B030D-6E8A-4147-A177-3AD203B41FA5}">
                      <a16:colId xmlns:a16="http://schemas.microsoft.com/office/drawing/2014/main" val="3845411686"/>
                    </a:ext>
                  </a:extLst>
                </a:gridCol>
                <a:gridCol w="756216">
                  <a:extLst>
                    <a:ext uri="{9D8B030D-6E8A-4147-A177-3AD203B41FA5}">
                      <a16:colId xmlns:a16="http://schemas.microsoft.com/office/drawing/2014/main" val="1616225395"/>
                    </a:ext>
                  </a:extLst>
                </a:gridCol>
              </a:tblGrid>
              <a:tr h="4938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t+1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557073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3419D6F-7B3A-4949-9BDA-627390EC2E47}"/>
              </a:ext>
            </a:extLst>
          </p:cNvPr>
          <p:cNvSpPr txBox="1"/>
          <p:nvPr/>
        </p:nvSpPr>
        <p:spPr>
          <a:xfrm>
            <a:off x="4089624" y="2990548"/>
            <a:ext cx="426656" cy="3693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D649B-A947-4D36-8795-535DDBA6D811}"/>
              </a:ext>
            </a:extLst>
          </p:cNvPr>
          <p:cNvSpPr txBox="1"/>
          <p:nvPr/>
        </p:nvSpPr>
        <p:spPr>
          <a:xfrm>
            <a:off x="7573954" y="3090561"/>
            <a:ext cx="426656" cy="3693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E244976-F4D0-4612-8282-53E6539C3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164381"/>
              </p:ext>
            </p:extLst>
          </p:nvPr>
        </p:nvGraphicFramePr>
        <p:xfrm>
          <a:off x="4812047" y="4317784"/>
          <a:ext cx="2429880" cy="1709552"/>
        </p:xfrm>
        <a:graphic>
          <a:graphicData uri="http://schemas.openxmlformats.org/drawingml/2006/table">
            <a:tbl>
              <a:tblPr/>
              <a:tblGrid>
                <a:gridCol w="607470">
                  <a:extLst>
                    <a:ext uri="{9D8B030D-6E8A-4147-A177-3AD203B41FA5}">
                      <a16:colId xmlns:a16="http://schemas.microsoft.com/office/drawing/2014/main" val="1788281413"/>
                    </a:ext>
                  </a:extLst>
                </a:gridCol>
                <a:gridCol w="607470">
                  <a:extLst>
                    <a:ext uri="{9D8B030D-6E8A-4147-A177-3AD203B41FA5}">
                      <a16:colId xmlns:a16="http://schemas.microsoft.com/office/drawing/2014/main" val="4127347078"/>
                    </a:ext>
                  </a:extLst>
                </a:gridCol>
                <a:gridCol w="607470">
                  <a:extLst>
                    <a:ext uri="{9D8B030D-6E8A-4147-A177-3AD203B41FA5}">
                      <a16:colId xmlns:a16="http://schemas.microsoft.com/office/drawing/2014/main" val="2543752944"/>
                    </a:ext>
                  </a:extLst>
                </a:gridCol>
                <a:gridCol w="607470">
                  <a:extLst>
                    <a:ext uri="{9D8B030D-6E8A-4147-A177-3AD203B41FA5}">
                      <a16:colId xmlns:a16="http://schemas.microsoft.com/office/drawing/2014/main" val="2227553750"/>
                    </a:ext>
                  </a:extLst>
                </a:gridCol>
              </a:tblGrid>
              <a:tr h="427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755741"/>
                  </a:ext>
                </a:extLst>
              </a:tr>
              <a:tr h="427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427263"/>
                  </a:ext>
                </a:extLst>
              </a:tr>
              <a:tr h="427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073006"/>
                  </a:ext>
                </a:extLst>
              </a:tr>
              <a:tr h="427388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89859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26011AB-132B-4F63-9F27-5FDF0545F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340346"/>
              </p:ext>
            </p:extLst>
          </p:nvPr>
        </p:nvGraphicFramePr>
        <p:xfrm>
          <a:off x="775292" y="4689580"/>
          <a:ext cx="3058500" cy="482980"/>
        </p:xfrm>
        <a:graphic>
          <a:graphicData uri="http://schemas.openxmlformats.org/drawingml/2006/table">
            <a:tbl>
              <a:tblPr firstRow="1" firstCol="1" bandRow="1"/>
              <a:tblGrid>
                <a:gridCol w="764121">
                  <a:extLst>
                    <a:ext uri="{9D8B030D-6E8A-4147-A177-3AD203B41FA5}">
                      <a16:colId xmlns:a16="http://schemas.microsoft.com/office/drawing/2014/main" val="3524301406"/>
                    </a:ext>
                  </a:extLst>
                </a:gridCol>
                <a:gridCol w="764121">
                  <a:extLst>
                    <a:ext uri="{9D8B030D-6E8A-4147-A177-3AD203B41FA5}">
                      <a16:colId xmlns:a16="http://schemas.microsoft.com/office/drawing/2014/main" val="2467091742"/>
                    </a:ext>
                  </a:extLst>
                </a:gridCol>
                <a:gridCol w="765129">
                  <a:extLst>
                    <a:ext uri="{9D8B030D-6E8A-4147-A177-3AD203B41FA5}">
                      <a16:colId xmlns:a16="http://schemas.microsoft.com/office/drawing/2014/main" val="3845411686"/>
                    </a:ext>
                  </a:extLst>
                </a:gridCol>
                <a:gridCol w="765129">
                  <a:extLst>
                    <a:ext uri="{9D8B030D-6E8A-4147-A177-3AD203B41FA5}">
                      <a16:colId xmlns:a16="http://schemas.microsoft.com/office/drawing/2014/main" val="1616225395"/>
                    </a:ext>
                  </a:extLst>
                </a:gridCol>
              </a:tblGrid>
              <a:tr h="4829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5570732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415BE9E-58E0-45E7-8329-83AEF17987FE}"/>
              </a:ext>
            </a:extLst>
          </p:cNvPr>
          <p:cNvSpPr txBox="1"/>
          <p:nvPr/>
        </p:nvSpPr>
        <p:spPr>
          <a:xfrm>
            <a:off x="4089624" y="4803227"/>
            <a:ext cx="426656" cy="3693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3B2590-34CF-4175-BFBC-E33FD0E49369}"/>
              </a:ext>
            </a:extLst>
          </p:cNvPr>
          <p:cNvSpPr txBox="1"/>
          <p:nvPr/>
        </p:nvSpPr>
        <p:spPr>
          <a:xfrm>
            <a:off x="7537697" y="4803227"/>
            <a:ext cx="426656" cy="3693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96CE8A6-A1D4-4CE0-B24B-4A1A2BBC5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705041"/>
              </p:ext>
            </p:extLst>
          </p:nvPr>
        </p:nvGraphicFramePr>
        <p:xfrm>
          <a:off x="8211187" y="4689580"/>
          <a:ext cx="3022870" cy="482980"/>
        </p:xfrm>
        <a:graphic>
          <a:graphicData uri="http://schemas.openxmlformats.org/drawingml/2006/table">
            <a:tbl>
              <a:tblPr firstRow="1" firstCol="1" bandRow="1"/>
              <a:tblGrid>
                <a:gridCol w="755219">
                  <a:extLst>
                    <a:ext uri="{9D8B030D-6E8A-4147-A177-3AD203B41FA5}">
                      <a16:colId xmlns:a16="http://schemas.microsoft.com/office/drawing/2014/main" val="3524301406"/>
                    </a:ext>
                  </a:extLst>
                </a:gridCol>
                <a:gridCol w="755219">
                  <a:extLst>
                    <a:ext uri="{9D8B030D-6E8A-4147-A177-3AD203B41FA5}">
                      <a16:colId xmlns:a16="http://schemas.microsoft.com/office/drawing/2014/main" val="2467091742"/>
                    </a:ext>
                  </a:extLst>
                </a:gridCol>
                <a:gridCol w="756216">
                  <a:extLst>
                    <a:ext uri="{9D8B030D-6E8A-4147-A177-3AD203B41FA5}">
                      <a16:colId xmlns:a16="http://schemas.microsoft.com/office/drawing/2014/main" val="3845411686"/>
                    </a:ext>
                  </a:extLst>
                </a:gridCol>
                <a:gridCol w="756216">
                  <a:extLst>
                    <a:ext uri="{9D8B030D-6E8A-4147-A177-3AD203B41FA5}">
                      <a16:colId xmlns:a16="http://schemas.microsoft.com/office/drawing/2014/main" val="1616225395"/>
                    </a:ext>
                  </a:extLst>
                </a:gridCol>
              </a:tblGrid>
              <a:tr h="4829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557073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AF758E16-C3BE-477A-984A-9EB9D8C6D89A}"/>
              </a:ext>
            </a:extLst>
          </p:cNvPr>
          <p:cNvSpPr txBox="1"/>
          <p:nvPr/>
        </p:nvSpPr>
        <p:spPr>
          <a:xfrm>
            <a:off x="775292" y="5474724"/>
            <a:ext cx="3133006" cy="338554"/>
          </a:xfrm>
          <a:prstGeom prst="rect">
            <a:avLst/>
          </a:prstGeom>
          <a:solidFill>
            <a:srgbClr val="EBEB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Fall 2017 headcounts per state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370D9-51B5-4922-9B2B-A299B41045A0}"/>
              </a:ext>
            </a:extLst>
          </p:cNvPr>
          <p:cNvSpPr txBox="1"/>
          <p:nvPr/>
        </p:nvSpPr>
        <p:spPr>
          <a:xfrm>
            <a:off x="4065902" y="6124158"/>
            <a:ext cx="3922171" cy="584775"/>
          </a:xfrm>
          <a:prstGeom prst="rect">
            <a:avLst/>
          </a:prstGeom>
          <a:solidFill>
            <a:srgbClr val="EBEB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Transition Probability Matrix based on state flows from Fall 2016 to Spring 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38518E-A643-475C-B50D-C71F36463DD4}"/>
              </a:ext>
            </a:extLst>
          </p:cNvPr>
          <p:cNvSpPr txBox="1"/>
          <p:nvPr/>
        </p:nvSpPr>
        <p:spPr>
          <a:xfrm>
            <a:off x="8141290" y="5474724"/>
            <a:ext cx="3275419" cy="338554"/>
          </a:xfrm>
          <a:prstGeom prst="rect">
            <a:avLst/>
          </a:prstGeom>
          <a:solidFill>
            <a:srgbClr val="EBEB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Predicted Spring 2018 headcounts</a:t>
            </a:r>
          </a:p>
        </p:txBody>
      </p:sp>
    </p:spTree>
    <p:extLst>
      <p:ext uri="{BB962C8B-B14F-4D97-AF65-F5344CB8AC3E}">
        <p14:creationId xmlns:p14="http://schemas.microsoft.com/office/powerpoint/2010/main" val="41965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IR Theme">
  <a:themeElements>
    <a:clrScheme name="Forum 2018">
      <a:dk1>
        <a:srgbClr val="3E3E3E"/>
      </a:dk1>
      <a:lt1>
        <a:srgbClr val="FFFFFF"/>
      </a:lt1>
      <a:dk2>
        <a:srgbClr val="373545"/>
      </a:dk2>
      <a:lt2>
        <a:srgbClr val="CEDBE6"/>
      </a:lt2>
      <a:accent1>
        <a:srgbClr val="6E8F8C"/>
      </a:accent1>
      <a:accent2>
        <a:srgbClr val="ACC1C6"/>
      </a:accent2>
      <a:accent3>
        <a:srgbClr val="3E3B3A"/>
      </a:accent3>
      <a:accent4>
        <a:srgbClr val="5F8681"/>
      </a:accent4>
      <a:accent5>
        <a:srgbClr val="A5A5A5"/>
      </a:accent5>
      <a:accent6>
        <a:srgbClr val="FEFFFE"/>
      </a:accent6>
      <a:hlink>
        <a:srgbClr val="DAA140"/>
      </a:hlink>
      <a:folHlink>
        <a:srgbClr val="6B8A87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R Theme" id="{4018AD74-C56A-6541-BD17-82FB3718A79B}" vid="{0FD9716E-F86D-454B-B9E2-25BE754EE3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F99B4DD1B6384F9E04E8999E455335" ma:contentTypeVersion="10" ma:contentTypeDescription="Create a new document." ma:contentTypeScope="" ma:versionID="4443b8b19d97d0ab982a7240125715cb">
  <xsd:schema xmlns:xsd="http://www.w3.org/2001/XMLSchema" xmlns:xs="http://www.w3.org/2001/XMLSchema" xmlns:p="http://schemas.microsoft.com/office/2006/metadata/properties" xmlns:ns2="ca5d71cd-c880-413b-b4dc-ef48cc63ece5" xmlns:ns3="2d10a35b-c96e-4592-aaeb-e40d7b62e0ed" targetNamespace="http://schemas.microsoft.com/office/2006/metadata/properties" ma:root="true" ma:fieldsID="b4512d0c1e1d2feab4b890bef57975c1" ns2:_="" ns3:_="">
    <xsd:import namespace="ca5d71cd-c880-413b-b4dc-ef48cc63ece5"/>
    <xsd:import namespace="2d10a35b-c96e-4592-aaeb-e40d7b62e0e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5d71cd-c880-413b-b4dc-ef48cc63ec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4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5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0a35b-c96e-4592-aaeb-e40d7b62e0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9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a5d71cd-c880-413b-b4dc-ef48cc63ece5">KH3SWFH5YS65-6-2144</_dlc_DocId>
    <_dlc_DocIdUrl xmlns="ca5d71cd-c880-413b-b4dc-ef48cc63ece5">
      <Url>https://airwebcloud.sharepoint.com/sites/Communications/_layouts/15/DocIdRedir.aspx?ID=KH3SWFH5YS65-6-2144</Url>
      <Description>KH3SWFH5YS65-6-2144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9C5067-16D3-488A-859E-9528C01E36C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B5846B5-631D-404E-9EAD-90048F7A19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5d71cd-c880-413b-b4dc-ef48cc63ece5"/>
    <ds:schemaRef ds:uri="2d10a35b-c96e-4592-aaeb-e40d7b62e0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C3A984-8C87-48A2-8B49-548CC8A01B15}">
  <ds:schemaRefs>
    <ds:schemaRef ds:uri="http://schemas.microsoft.com/office/2006/documentManagement/types"/>
    <ds:schemaRef ds:uri="2d10a35b-c96e-4592-aaeb-e40d7b62e0ed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ca5d71cd-c880-413b-b4dc-ef48cc63ece5"/>
    <ds:schemaRef ds:uri="http://purl.org/dc/terms/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6653A2B-EFB6-46ED-9FCB-8DC8A7F88F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AIR Theme</Template>
  <TotalTime>8431</TotalTime>
  <Words>1524</Words>
  <Application>Microsoft Office PowerPoint</Application>
  <PresentationFormat>Widescreen</PresentationFormat>
  <Paragraphs>557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AppleColorEmoji</vt:lpstr>
      <vt:lpstr>Arial</vt:lpstr>
      <vt:lpstr>Calibri</vt:lpstr>
      <vt:lpstr>Courier New</vt:lpstr>
      <vt:lpstr>Franklin Gothic Book</vt:lpstr>
      <vt:lpstr>Franklin Gothic Medium</vt:lpstr>
      <vt:lpstr>Georgia</vt:lpstr>
      <vt:lpstr>Times New Roman</vt:lpstr>
      <vt:lpstr>Wingdings</vt:lpstr>
      <vt:lpstr>AIR Theme</vt:lpstr>
      <vt:lpstr>PowerPoint Presentation</vt:lpstr>
      <vt:lpstr>Office of Institutional Research The University of North Carolina at Greensboro</vt:lpstr>
      <vt:lpstr>Why Enrollment Projections?</vt:lpstr>
      <vt:lpstr>Enrollment Data</vt:lpstr>
      <vt:lpstr>Markov Chain Model</vt:lpstr>
      <vt:lpstr>Markov Chain Model</vt:lpstr>
      <vt:lpstr>Building the Transition Probability Matrix</vt:lpstr>
      <vt:lpstr>Building the Transition Probability Matrix</vt:lpstr>
      <vt:lpstr>Simple Markov Chain Model</vt:lpstr>
      <vt:lpstr>Enhancing the Model</vt:lpstr>
      <vt:lpstr>Enhancing the Model</vt:lpstr>
      <vt:lpstr>New Entries</vt:lpstr>
      <vt:lpstr>Enhanced Markov Chain Model</vt:lpstr>
      <vt:lpstr>Markov Chain Modeling in SAS</vt:lpstr>
      <vt:lpstr>SAS Methodology</vt:lpstr>
      <vt:lpstr>Dynamic SAS Programming</vt:lpstr>
      <vt:lpstr>PowerPoint Presentation</vt:lpstr>
      <vt:lpstr>PowerPoint Presentation</vt:lpstr>
      <vt:lpstr>PowerPoint Presentation</vt:lpstr>
      <vt:lpstr>PROC IML in SAS</vt:lpstr>
      <vt:lpstr>Results</vt:lpstr>
      <vt:lpstr>Results</vt:lpstr>
      <vt:lpstr>Questions?  You can download this presentation at: https://ire.uncg.edu/research/SRB-AIR-2018  Contact info: Samantha Bradley srbradle@uncg.edu (336) 256-0399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Serials</dc:title>
  <dc:creator>Ashley Ivey</dc:creator>
  <cp:lastModifiedBy>Samantha R Bradley</cp:lastModifiedBy>
  <cp:revision>166</cp:revision>
  <dcterms:created xsi:type="dcterms:W3CDTF">2016-09-19T21:22:02Z</dcterms:created>
  <dcterms:modified xsi:type="dcterms:W3CDTF">2018-05-25T12:39:45Z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0x01010039F99B4DD1B6384F9E04E8999E455335</vt:lpwstr>
  </property>
  <property fmtid="{D5CDD505-2E9C-101B-9397-08002B2CF9AE}" pid="3" name="_dlc_DocIdItemGuid">
    <vt:lpwstr>fa209ef4-6741-4188-8fc3-a72f8a6f33ed</vt:lpwstr>
  </property>
</Properties>
</file>